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56"/>
  </p:notesMasterIdLst>
  <p:handoutMasterIdLst>
    <p:handoutMasterId r:id="rId57"/>
  </p:handoutMasterIdLst>
  <p:sldIdLst>
    <p:sldId id="277" r:id="rId2"/>
    <p:sldId id="332" r:id="rId3"/>
    <p:sldId id="514" r:id="rId4"/>
    <p:sldId id="515" r:id="rId5"/>
    <p:sldId id="478" r:id="rId6"/>
    <p:sldId id="516" r:id="rId7"/>
    <p:sldId id="517" r:id="rId8"/>
    <p:sldId id="518" r:id="rId9"/>
    <p:sldId id="519" r:id="rId10"/>
    <p:sldId id="520" r:id="rId11"/>
    <p:sldId id="521" r:id="rId12"/>
    <p:sldId id="522" r:id="rId13"/>
    <p:sldId id="523" r:id="rId14"/>
    <p:sldId id="524" r:id="rId15"/>
    <p:sldId id="525" r:id="rId16"/>
    <p:sldId id="527" r:id="rId17"/>
    <p:sldId id="526" r:id="rId18"/>
    <p:sldId id="528" r:id="rId19"/>
    <p:sldId id="529" r:id="rId20"/>
    <p:sldId id="530" r:id="rId21"/>
    <p:sldId id="531" r:id="rId22"/>
    <p:sldId id="532" r:id="rId23"/>
    <p:sldId id="533" r:id="rId24"/>
    <p:sldId id="535" r:id="rId25"/>
    <p:sldId id="534" r:id="rId26"/>
    <p:sldId id="536" r:id="rId27"/>
    <p:sldId id="537" r:id="rId28"/>
    <p:sldId id="538" r:id="rId29"/>
    <p:sldId id="539" r:id="rId30"/>
    <p:sldId id="540" r:id="rId31"/>
    <p:sldId id="541" r:id="rId32"/>
    <p:sldId id="542" r:id="rId33"/>
    <p:sldId id="543" r:id="rId34"/>
    <p:sldId id="545" r:id="rId35"/>
    <p:sldId id="544" r:id="rId36"/>
    <p:sldId id="546" r:id="rId37"/>
    <p:sldId id="547" r:id="rId38"/>
    <p:sldId id="548" r:id="rId39"/>
    <p:sldId id="549" r:id="rId40"/>
    <p:sldId id="550" r:id="rId41"/>
    <p:sldId id="551" r:id="rId42"/>
    <p:sldId id="552" r:id="rId43"/>
    <p:sldId id="553" r:id="rId44"/>
    <p:sldId id="554" r:id="rId45"/>
    <p:sldId id="555" r:id="rId46"/>
    <p:sldId id="556" r:id="rId47"/>
    <p:sldId id="557" r:id="rId48"/>
    <p:sldId id="558" r:id="rId49"/>
    <p:sldId id="559" r:id="rId50"/>
    <p:sldId id="560" r:id="rId51"/>
    <p:sldId id="561" r:id="rId52"/>
    <p:sldId id="563" r:id="rId53"/>
    <p:sldId id="562" r:id="rId54"/>
    <p:sldId id="565" r:id="rId55"/>
  </p:sldIdLst>
  <p:sldSz cx="9144000" cy="6858000" type="screen4x3"/>
  <p:notesSz cx="6797675" cy="9926638"/>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66" autoAdjust="0"/>
    <p:restoredTop sz="94671" autoAdjust="0"/>
  </p:normalViewPr>
  <p:slideViewPr>
    <p:cSldViewPr showGuides="1">
      <p:cViewPr>
        <p:scale>
          <a:sx n="70" d="100"/>
          <a:sy n="70" d="100"/>
        </p:scale>
        <p:origin x="-1296" y="7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sz="quarter" idx="1"/>
          </p:nvPr>
        </p:nvSpPr>
        <p:spPr>
          <a:xfrm>
            <a:off x="1574" y="0"/>
            <a:ext cx="2945659" cy="496332"/>
          </a:xfrm>
          <a:prstGeom prst="rect">
            <a:avLst/>
          </a:prstGeom>
        </p:spPr>
        <p:txBody>
          <a:bodyPr vert="horz" lIns="91440" tIns="45720" rIns="91440" bIns="45720" rtlCol="1"/>
          <a:lstStyle>
            <a:lvl1pPr algn="l">
              <a:defRPr sz="1200"/>
            </a:lvl1pPr>
          </a:lstStyle>
          <a:p>
            <a:fld id="{18245F51-A344-42B6-BAD3-70E3725EA3D6}" type="datetimeFigureOut">
              <a:rPr lang="ar-EG" smtClean="0"/>
              <a:t>03/01/1442</a:t>
            </a:fld>
            <a:endParaRPr lang="ar-EG"/>
          </a:p>
        </p:txBody>
      </p:sp>
      <p:sp>
        <p:nvSpPr>
          <p:cNvPr id="4" name="Footer Placeholder 3"/>
          <p:cNvSpPr>
            <a:spLocks noGrp="1"/>
          </p:cNvSpPr>
          <p:nvPr>
            <p:ph type="ftr" sz="quarter" idx="2"/>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EG"/>
          </a:p>
        </p:txBody>
      </p:sp>
      <p:sp>
        <p:nvSpPr>
          <p:cNvPr id="5" name="Slide Number Placeholder 4"/>
          <p:cNvSpPr>
            <a:spLocks noGrp="1"/>
          </p:cNvSpPr>
          <p:nvPr>
            <p:ph type="sldNum" sz="quarter" idx="3"/>
          </p:nvPr>
        </p:nvSpPr>
        <p:spPr>
          <a:xfrm>
            <a:off x="1574" y="9428583"/>
            <a:ext cx="2945659" cy="496332"/>
          </a:xfrm>
          <a:prstGeom prst="rect">
            <a:avLst/>
          </a:prstGeom>
        </p:spPr>
        <p:txBody>
          <a:bodyPr vert="horz" lIns="91440" tIns="45720" rIns="91440" bIns="45720" rtlCol="1" anchor="b"/>
          <a:lstStyle>
            <a:lvl1pPr algn="l">
              <a:defRPr sz="1200"/>
            </a:lvl1pPr>
          </a:lstStyle>
          <a:p>
            <a:fld id="{FEF2A695-77AF-45CA-ACEE-29C0641ED557}" type="slidenum">
              <a:rPr lang="ar-EG" smtClean="0"/>
              <a:t>‹#›</a:t>
            </a:fld>
            <a:endParaRPr lang="ar-EG"/>
          </a:p>
        </p:txBody>
      </p:sp>
    </p:spTree>
    <p:extLst>
      <p:ext uri="{BB962C8B-B14F-4D97-AF65-F5344CB8AC3E}">
        <p14:creationId xmlns:p14="http://schemas.microsoft.com/office/powerpoint/2010/main" val="10721011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1275" y="0"/>
            <a:ext cx="2946400" cy="496888"/>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46400" cy="496888"/>
          </a:xfrm>
          <a:prstGeom prst="rect">
            <a:avLst/>
          </a:prstGeom>
        </p:spPr>
        <p:txBody>
          <a:bodyPr vert="horz" lIns="91440" tIns="45720" rIns="91440" bIns="45720" rtlCol="1"/>
          <a:lstStyle>
            <a:lvl1pPr algn="l">
              <a:defRPr sz="1200"/>
            </a:lvl1pPr>
          </a:lstStyle>
          <a:p>
            <a:fld id="{350C72DA-9A7E-4F7F-96E2-11F6F21B5D38}" type="datetimeFigureOut">
              <a:rPr lang="ar-EG" smtClean="0"/>
              <a:t>03/01/1442</a:t>
            </a:fld>
            <a:endParaRPr lang="ar-EG"/>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51275" y="9428163"/>
            <a:ext cx="2946400" cy="496887"/>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9428163"/>
            <a:ext cx="2946400" cy="496887"/>
          </a:xfrm>
          <a:prstGeom prst="rect">
            <a:avLst/>
          </a:prstGeom>
        </p:spPr>
        <p:txBody>
          <a:bodyPr vert="horz" lIns="91440" tIns="45720" rIns="91440" bIns="45720" rtlCol="1" anchor="b"/>
          <a:lstStyle>
            <a:lvl1pPr algn="l">
              <a:defRPr sz="1200"/>
            </a:lvl1pPr>
          </a:lstStyle>
          <a:p>
            <a:fld id="{6B9DDF7B-7256-48FF-B612-76495E25C6FE}" type="slidenum">
              <a:rPr lang="ar-EG" smtClean="0"/>
              <a:t>‹#›</a:t>
            </a:fld>
            <a:endParaRPr lang="ar-EG"/>
          </a:p>
        </p:txBody>
      </p:sp>
    </p:spTree>
    <p:extLst>
      <p:ext uri="{BB962C8B-B14F-4D97-AF65-F5344CB8AC3E}">
        <p14:creationId xmlns:p14="http://schemas.microsoft.com/office/powerpoint/2010/main" val="489282312"/>
      </p:ext>
    </p:extLst>
  </p:cSld>
  <p:clrMap bg1="lt1" tx1="dk1" bg2="lt2" tx2="dk2" accent1="accent1" accent2="accent2" accent3="accent3" accent4="accent4" accent5="accent5" accent6="accent6" hlink="hlink" folHlink="folHlink"/>
  <p:hf sldNum="0"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20" name="Footer Placeholder 19"/>
          <p:cNvSpPr>
            <a:spLocks noGrp="1"/>
          </p:cNvSpPr>
          <p:nvPr>
            <p:ph type="ftr" sz="quarter" idx="11"/>
          </p:nvPr>
        </p:nvSpPr>
        <p:spPr/>
        <p:txBody>
          <a:bodyPr/>
          <a:lstStyle>
            <a:extLst/>
          </a:lstStyle>
          <a:p>
            <a:endParaRPr lang="ar-EG"/>
          </a:p>
        </p:txBody>
      </p:sp>
      <p:sp>
        <p:nvSpPr>
          <p:cNvPr id="10" name="Slide Number Placeholder 9"/>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ar-EG"/>
          </a:p>
        </p:txBody>
      </p:sp>
      <p:sp>
        <p:nvSpPr>
          <p:cNvPr id="5" name="Footer Placeholder 4"/>
          <p:cNvSpPr>
            <a:spLocks noGrp="1"/>
          </p:cNvSpPr>
          <p:nvPr>
            <p:ph type="ftr" sz="quarter" idx="11"/>
          </p:nvPr>
        </p:nvSpPr>
        <p:spPr/>
        <p:txBody>
          <a:bodyPr/>
          <a:lstStyle>
            <a:extLst/>
          </a:lstStyle>
          <a:p>
            <a:endParaRPr lang="ar-EG"/>
          </a:p>
        </p:txBody>
      </p:sp>
      <p:sp>
        <p:nvSpPr>
          <p:cNvPr id="6" name="Slide Number Placeholder 5"/>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ar-EG"/>
          </a:p>
        </p:txBody>
      </p:sp>
      <p:sp>
        <p:nvSpPr>
          <p:cNvPr id="8" name="Footer Placeholder 7"/>
          <p:cNvSpPr>
            <a:spLocks noGrp="1"/>
          </p:cNvSpPr>
          <p:nvPr>
            <p:ph type="ftr" sz="quarter" idx="11"/>
          </p:nvPr>
        </p:nvSpPr>
        <p:spPr/>
        <p:txBody>
          <a:bodyPr/>
          <a:lstStyle>
            <a:extLst/>
          </a:lstStyle>
          <a:p>
            <a:endParaRPr lang="ar-EG"/>
          </a:p>
        </p:txBody>
      </p:sp>
      <p:sp>
        <p:nvSpPr>
          <p:cNvPr id="9" name="Slide Number Placeholder 8"/>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ar-EG"/>
          </a:p>
        </p:txBody>
      </p:sp>
      <p:sp>
        <p:nvSpPr>
          <p:cNvPr id="4" name="Footer Placeholder 3"/>
          <p:cNvSpPr>
            <a:spLocks noGrp="1"/>
          </p:cNvSpPr>
          <p:nvPr>
            <p:ph type="ftr" sz="quarter" idx="11"/>
          </p:nvPr>
        </p:nvSpPr>
        <p:spPr/>
        <p:txBody>
          <a:bodyPr/>
          <a:lstStyle>
            <a:extLst/>
          </a:lstStyle>
          <a:p>
            <a:endParaRPr lang="ar-EG"/>
          </a:p>
        </p:txBody>
      </p:sp>
      <p:sp>
        <p:nvSpPr>
          <p:cNvPr id="5" name="Slide Number Placeholder 4"/>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endParaRPr lang="ar-EG"/>
          </a:p>
        </p:txBody>
      </p:sp>
      <p:sp>
        <p:nvSpPr>
          <p:cNvPr id="3" name="Footer Placeholder 2"/>
          <p:cNvSpPr>
            <a:spLocks noGrp="1"/>
          </p:cNvSpPr>
          <p:nvPr>
            <p:ph type="ftr" sz="quarter" idx="11"/>
          </p:nvPr>
        </p:nvSpPr>
        <p:spPr/>
        <p:txBody>
          <a:bodyPr/>
          <a:lstStyle>
            <a:extLst/>
          </a:lstStyle>
          <a:p>
            <a:endParaRPr lang="ar-EG"/>
          </a:p>
        </p:txBody>
      </p:sp>
      <p:sp>
        <p:nvSpPr>
          <p:cNvPr id="4" name="Slide Number Placeholder 3"/>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endParaRPr lang="ar-EG"/>
          </a:p>
        </p:txBody>
      </p:sp>
      <p:sp>
        <p:nvSpPr>
          <p:cNvPr id="6" name="Footer Placeholder 5"/>
          <p:cNvSpPr>
            <a:spLocks noGrp="1"/>
          </p:cNvSpPr>
          <p:nvPr>
            <p:ph type="ftr" sz="quarter" idx="11"/>
          </p:nvPr>
        </p:nvSpPr>
        <p:spPr/>
        <p:txBody>
          <a:bodyPr/>
          <a:lstStyle>
            <a:extLst/>
          </a:lstStyle>
          <a:p>
            <a:endParaRPr lang="ar-EG"/>
          </a:p>
        </p:txBody>
      </p:sp>
      <p:sp>
        <p:nvSpPr>
          <p:cNvPr id="7" name="Slide Number Placeholder 6"/>
          <p:cNvSpPr>
            <a:spLocks noGrp="1"/>
          </p:cNvSpPr>
          <p:nvPr>
            <p:ph type="sldNum" sz="quarter" idx="12"/>
          </p:nvPr>
        </p:nvSpPr>
        <p:spPr/>
        <p:txBody>
          <a:bodyPr/>
          <a:lstStyle>
            <a:extLst/>
          </a:lstStyle>
          <a:p>
            <a:fld id="{F08ABB1F-1ED2-4B9D-A3F8-9BEEE30300EB}" type="slidenum">
              <a:rPr lang="ar-EG" smtClean="0"/>
              <a:t>‹#›</a:t>
            </a:fld>
            <a:endParaRPr lang="ar-EG"/>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ar-EG"/>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EG"/>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F08ABB1F-1ED2-4B9D-A3F8-9BEEE30300EB}" type="slidenum">
              <a:rPr lang="ar-EG" smtClean="0"/>
              <a:t>‹#›</a:t>
            </a:fld>
            <a:endParaRPr lang="ar-EG"/>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4338" y="836712"/>
            <a:ext cx="7299822" cy="864096"/>
          </a:xfrm>
        </p:spPr>
        <p:txBody>
          <a:bodyPr>
            <a:noAutofit/>
          </a:bodyPr>
          <a:lstStyle/>
          <a:p>
            <a:pPr marL="182880" algn="ctr"/>
            <a:r>
              <a:rPr lang="ar-EG" sz="5400" b="1" dirty="0" smtClean="0">
                <a:solidFill>
                  <a:schemeClr val="tx1"/>
                </a:solidFill>
                <a:effectLst>
                  <a:outerShdw blurRad="38100" dist="38100" dir="2700000" algn="tl">
                    <a:srgbClr val="000000">
                      <a:alpha val="43137"/>
                    </a:srgbClr>
                  </a:outerShdw>
                </a:effectLst>
                <a:cs typeface="Simple Bold Jut Out" pitchFamily="2" charset="-78"/>
              </a:rPr>
              <a:t>المحاضـــــــــــــــــــــــــــرة العاشرة</a:t>
            </a:r>
            <a:endParaRPr lang="ar-EG" sz="5400" b="1" dirty="0">
              <a:solidFill>
                <a:schemeClr val="tx1"/>
              </a:solidFill>
              <a:effectLst>
                <a:outerShdw blurRad="38100" dist="38100" dir="2700000" algn="tl">
                  <a:srgbClr val="000000">
                    <a:alpha val="43137"/>
                  </a:srgbClr>
                </a:outerShdw>
              </a:effectLst>
              <a:cs typeface="Simple Bold Jut Out" pitchFamily="2" charset="-78"/>
            </a:endParaRPr>
          </a:p>
        </p:txBody>
      </p:sp>
      <p:sp>
        <p:nvSpPr>
          <p:cNvPr id="4" name="Rectangle 3"/>
          <p:cNvSpPr/>
          <p:nvPr/>
        </p:nvSpPr>
        <p:spPr>
          <a:xfrm>
            <a:off x="1373361" y="1844824"/>
            <a:ext cx="7200799" cy="3370153"/>
          </a:xfrm>
          <a:prstGeom prst="rect">
            <a:avLst/>
          </a:prstGeom>
        </p:spPr>
        <p:txBody>
          <a:bodyPr wrap="square">
            <a:spAutoFit/>
          </a:bodyPr>
          <a:lstStyle/>
          <a:p>
            <a:pPr marL="182880" algn="ctr">
              <a:lnSpc>
                <a:spcPct val="150000"/>
              </a:lnSpc>
              <a:spcBef>
                <a:spcPct val="0"/>
              </a:spcBef>
              <a:tabLst>
                <a:tab pos="5832475" algn="l"/>
              </a:tabLst>
            </a:pPr>
            <a:r>
              <a:rPr lang="ar-EG" sz="5400" b="1" dirty="0" smtClean="0">
                <a:effectLst>
                  <a:outerShdw blurRad="38100" dist="38100" dir="2700000" algn="tl">
                    <a:srgbClr val="000000">
                      <a:alpha val="43137"/>
                    </a:srgbClr>
                  </a:outerShdw>
                </a:effectLst>
                <a:cs typeface="Simple Bold Jut Out" pitchFamily="2" charset="-78"/>
              </a:rPr>
              <a:t>الفرامل والدينامومترات</a:t>
            </a:r>
          </a:p>
          <a:p>
            <a:pPr marL="182880" algn="ctr">
              <a:lnSpc>
                <a:spcPct val="150000"/>
              </a:lnSpc>
              <a:spcBef>
                <a:spcPct val="0"/>
              </a:spcBef>
              <a:tabLst>
                <a:tab pos="5832475" algn="l"/>
              </a:tabLst>
            </a:pPr>
            <a:r>
              <a:rPr lang="ar-EG" sz="4400" b="1" dirty="0" smtClean="0">
                <a:latin typeface="+mj-lt"/>
                <a:ea typeface="+mj-ea"/>
                <a:cs typeface="Simple Bold Jut Out" pitchFamily="2" charset="-78"/>
              </a:rPr>
              <a:t>الفرقة الثانية </a:t>
            </a:r>
            <a:r>
              <a:rPr lang="ar-EG" sz="4400" b="1" dirty="0" smtClean="0">
                <a:latin typeface="Cambria Math" panose="02040503050406030204" pitchFamily="18" charset="0"/>
                <a:ea typeface="Cambria Math" panose="02040503050406030204" pitchFamily="18" charset="0"/>
                <a:cs typeface="Simple Bold Jut Out" pitchFamily="2" charset="-78"/>
              </a:rPr>
              <a:t>–</a:t>
            </a:r>
            <a:r>
              <a:rPr lang="ar-EG" sz="4400" b="1" dirty="0" smtClean="0">
                <a:latin typeface="+mj-lt"/>
                <a:ea typeface="+mj-ea"/>
                <a:cs typeface="Simple Bold Jut Out" pitchFamily="2" charset="-78"/>
              </a:rPr>
              <a:t> هندسة زراعية </a:t>
            </a:r>
          </a:p>
          <a:p>
            <a:pPr marL="182880" algn="ctr">
              <a:lnSpc>
                <a:spcPct val="150000"/>
              </a:lnSpc>
              <a:spcBef>
                <a:spcPct val="0"/>
              </a:spcBef>
            </a:pPr>
            <a:r>
              <a:rPr lang="ar-EG" sz="4400" b="1" dirty="0" smtClean="0">
                <a:latin typeface="+mj-lt"/>
                <a:ea typeface="+mj-ea"/>
                <a:cs typeface="Simple Bold Jut Out" pitchFamily="2" charset="-78"/>
              </a:rPr>
              <a:t>العام </a:t>
            </a:r>
            <a:r>
              <a:rPr lang="ar-EG" sz="4400" b="1" dirty="0">
                <a:latin typeface="+mj-lt"/>
                <a:ea typeface="+mj-ea"/>
                <a:cs typeface="Simple Bold Jut Out" pitchFamily="2" charset="-78"/>
              </a:rPr>
              <a:t>الجامعي 2020</a:t>
            </a:r>
            <a:r>
              <a:rPr lang="en-US" sz="4400" b="1" dirty="0">
                <a:latin typeface="Cambria Math" panose="02040503050406030204" pitchFamily="18" charset="0"/>
                <a:ea typeface="Cambria Math" panose="02040503050406030204" pitchFamily="18" charset="0"/>
                <a:cs typeface="Simple Bold Jut Out" pitchFamily="2" charset="-78"/>
              </a:rPr>
              <a:t>/</a:t>
            </a:r>
            <a:r>
              <a:rPr lang="ar-EG" sz="4400" b="1" dirty="0">
                <a:latin typeface="+mj-lt"/>
                <a:ea typeface="+mj-ea"/>
                <a:cs typeface="Simple Bold Jut Out" pitchFamily="2" charset="-78"/>
              </a:rPr>
              <a:t> </a:t>
            </a:r>
            <a:r>
              <a:rPr lang="ar-EG" sz="4400" b="1" dirty="0" smtClean="0">
                <a:latin typeface="+mj-lt"/>
                <a:ea typeface="+mj-ea"/>
                <a:cs typeface="Simple Bold Jut Out" pitchFamily="2" charset="-78"/>
              </a:rPr>
              <a:t>2021م</a:t>
            </a:r>
            <a:endParaRPr lang="en-US" sz="4400" b="1" dirty="0">
              <a:latin typeface="+mj-lt"/>
              <a:ea typeface="+mj-ea"/>
              <a:cs typeface="Simple Bold Jut Out" pitchFamily="2" charset="-78"/>
            </a:endParaRPr>
          </a:p>
        </p:txBody>
      </p:sp>
    </p:spTree>
    <p:extLst>
      <p:ext uri="{BB962C8B-B14F-4D97-AF65-F5344CB8AC3E}">
        <p14:creationId xmlns:p14="http://schemas.microsoft.com/office/powerpoint/2010/main" val="4151845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تصنيفات الفرامل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980728"/>
            <a:ext cx="7560840" cy="5016758"/>
          </a:xfrm>
          <a:prstGeom prst="rect">
            <a:avLst/>
          </a:prstGeom>
        </p:spPr>
        <p:txBody>
          <a:bodyPr wrap="square">
            <a:spAutoFit/>
          </a:bodyPr>
          <a:lstStyle/>
          <a:p>
            <a:pPr marL="342900" lvl="0" indent="-342900" algn="just">
              <a:lnSpc>
                <a:spcPct val="200000"/>
              </a:lnSpc>
              <a:buFont typeface="Wingdings"/>
              <a:buChar char=""/>
            </a:pPr>
            <a:r>
              <a:rPr lang="ar-EG" sz="3200" b="1" dirty="0" smtClean="0">
                <a:latin typeface="Calibri"/>
                <a:ea typeface="Calibri"/>
                <a:cs typeface="Sakkal Majalla"/>
              </a:rPr>
              <a:t>الفرامل </a:t>
            </a:r>
            <a:r>
              <a:rPr lang="ar-EG" sz="3200" b="1" dirty="0">
                <a:latin typeface="Calibri"/>
                <a:ea typeface="Calibri"/>
                <a:cs typeface="Sakkal Majalla"/>
              </a:rPr>
              <a:t>المحورية </a:t>
            </a:r>
            <a:r>
              <a:rPr lang="en-US" sz="2800" b="1" dirty="0">
                <a:latin typeface="Cambria Math"/>
                <a:ea typeface="Calibri"/>
                <a:cs typeface="Sakkal Majalla"/>
              </a:rPr>
              <a:t>:Axial brakes</a:t>
            </a:r>
            <a:r>
              <a:rPr lang="ar-EG" sz="3200" dirty="0">
                <a:latin typeface="Calibri"/>
                <a:ea typeface="Calibri"/>
                <a:cs typeface="Sakkal Majalla"/>
              </a:rPr>
              <a:t> القوة التي تؤثر على درفيل الفرملة في هذا النوع من الفرامل تكون في الإتجاه المحوري وتقسم إلى الفرامل </a:t>
            </a:r>
            <a:r>
              <a:rPr lang="ar-EG" sz="3200" dirty="0" smtClean="0">
                <a:latin typeface="Calibri"/>
                <a:ea typeface="Calibri"/>
                <a:cs typeface="Sakkal Majalla"/>
              </a:rPr>
              <a:t>القرصية </a:t>
            </a:r>
            <a:r>
              <a:rPr lang="en-US" sz="2800" i="1" dirty="0" smtClean="0">
                <a:latin typeface="Cambria Math"/>
                <a:ea typeface="Calibri"/>
                <a:cs typeface="Sakkal Majalla"/>
              </a:rPr>
              <a:t>Disc </a:t>
            </a:r>
            <a:r>
              <a:rPr lang="en-US" sz="2800" i="1" dirty="0">
                <a:latin typeface="Cambria Math"/>
                <a:ea typeface="Calibri"/>
                <a:cs typeface="Sakkal Majalla"/>
              </a:rPr>
              <a:t>Brakes</a:t>
            </a:r>
            <a:r>
              <a:rPr lang="ar-EG" sz="3200" dirty="0">
                <a:latin typeface="Calibri"/>
                <a:ea typeface="Calibri"/>
                <a:cs typeface="Sakkal Majalla"/>
              </a:rPr>
              <a:t> والفرامل المخروطية </a:t>
            </a:r>
            <a:r>
              <a:rPr lang="en-US" sz="2800" i="1" dirty="0">
                <a:latin typeface="Cambria Math"/>
                <a:ea typeface="Calibri"/>
                <a:cs typeface="Sakkal Majalla"/>
              </a:rPr>
              <a:t>Cone Brakes</a:t>
            </a:r>
            <a:r>
              <a:rPr lang="ar-EG" sz="3200" dirty="0">
                <a:latin typeface="Calibri"/>
                <a:ea typeface="Calibri"/>
                <a:cs typeface="Sakkal Majalla"/>
              </a:rPr>
              <a:t> وهذا النوع من الفرامل يشبه </a:t>
            </a:r>
            <a:r>
              <a:rPr lang="ar-EG" sz="3200" dirty="0" smtClean="0">
                <a:latin typeface="Calibri"/>
                <a:ea typeface="Calibri"/>
                <a:cs typeface="Sakkal Majalla"/>
              </a:rPr>
              <a:t>القوابض  </a:t>
            </a:r>
            <a:r>
              <a:rPr lang="en-US" sz="2800" i="1" dirty="0">
                <a:latin typeface="Cambria Math"/>
                <a:ea typeface="Calibri"/>
                <a:cs typeface="Sakkal Majalla"/>
              </a:rPr>
              <a:t>Clutches</a:t>
            </a:r>
            <a:r>
              <a:rPr lang="ar-EG" sz="3200" dirty="0">
                <a:latin typeface="Calibri"/>
                <a:ea typeface="Calibri"/>
                <a:cs typeface="Sakkal Majalla"/>
              </a:rPr>
              <a:t>. </a:t>
            </a:r>
            <a:endParaRPr lang="en-US" sz="2000" dirty="0">
              <a:effectLst/>
              <a:latin typeface="Calibri"/>
              <a:ea typeface="Calibri"/>
              <a:cs typeface="Arial"/>
            </a:endParaRPr>
          </a:p>
        </p:txBody>
      </p:sp>
    </p:spTree>
    <p:extLst>
      <p:ext uri="{BB962C8B-B14F-4D97-AF65-F5344CB8AC3E}">
        <p14:creationId xmlns:p14="http://schemas.microsoft.com/office/powerpoint/2010/main" val="18344372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الفرملة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مفردة الكتلة أو الفرملة ذات الحذاء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5400" b="38625"/>
          <a:stretch/>
        </p:blipFill>
        <p:spPr bwMode="auto">
          <a:xfrm>
            <a:off x="2699792" y="4005064"/>
            <a:ext cx="4464496"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259633" y="836712"/>
            <a:ext cx="7416823" cy="3046988"/>
          </a:xfrm>
          <a:prstGeom prst="rect">
            <a:avLst/>
          </a:prstGeom>
        </p:spPr>
        <p:txBody>
          <a:bodyPr wrap="square">
            <a:spAutoFit/>
          </a:bodyPr>
          <a:lstStyle/>
          <a:p>
            <a:pPr algn="just"/>
            <a:r>
              <a:rPr lang="ar-EG" sz="3200" dirty="0" smtClean="0">
                <a:latin typeface="Cambria Math"/>
                <a:ea typeface="Calibri"/>
                <a:cs typeface="Sakkal Majalla"/>
              </a:rPr>
              <a:t>الشكل ا</a:t>
            </a:r>
            <a:r>
              <a:rPr lang="ar-EG" sz="2800" dirty="0" smtClean="0">
                <a:latin typeface="Cambria Math"/>
                <a:ea typeface="Calibri"/>
                <a:cs typeface="Sakkal Majalla"/>
              </a:rPr>
              <a:t>لتالي </a:t>
            </a:r>
            <a:r>
              <a:rPr lang="ar-EG" sz="3200" dirty="0" smtClean="0">
                <a:latin typeface="Cambria Math"/>
                <a:ea typeface="Calibri"/>
                <a:cs typeface="Sakkal Majalla"/>
              </a:rPr>
              <a:t>يوضح </a:t>
            </a:r>
            <a:r>
              <a:rPr lang="ar-EG" sz="3200" dirty="0">
                <a:latin typeface="Cambria Math"/>
                <a:ea typeface="Calibri"/>
                <a:cs typeface="Sakkal Majalla"/>
              </a:rPr>
              <a:t>الأجزاء الرئيسية للفرملة أحادية الكتلة حيث نلاحظ أن الكتلة واقعة تحت تأثير قوة الضغط العمودية الناتجة من حافة عجلة درفيل </a:t>
            </a:r>
            <a:r>
              <a:rPr lang="en-US" sz="2800" i="1" dirty="0">
                <a:latin typeface="Cambria Math"/>
                <a:ea typeface="Calibri"/>
                <a:cs typeface="Sakkal Majalla"/>
              </a:rPr>
              <a:t>Wheel </a:t>
            </a:r>
            <a:r>
              <a:rPr lang="en-US" sz="2800" i="1" dirty="0" smtClean="0">
                <a:latin typeface="Cambria Math"/>
                <a:ea typeface="Calibri"/>
                <a:cs typeface="Sakkal Majalla"/>
              </a:rPr>
              <a:t>drum</a:t>
            </a:r>
            <a:r>
              <a:rPr lang="ar-EG" sz="3200" dirty="0" smtClean="0">
                <a:latin typeface="Cambria Math"/>
                <a:ea typeface="Calibri"/>
                <a:cs typeface="Sakkal Majalla"/>
              </a:rPr>
              <a:t>الدوران </a:t>
            </a:r>
            <a:r>
              <a:rPr lang="ar-EG" sz="3200" dirty="0">
                <a:latin typeface="Cambria Math"/>
                <a:ea typeface="Calibri"/>
                <a:cs typeface="Sakkal Majalla"/>
              </a:rPr>
              <a:t>للفرملة. وتصنع الكتلة عادة من معدن مادة الصنع له أطرى من مادة الصنع لحافة عجلة الدرفيل وهذا النوع من الفرامل يستخدم مع قطارت السكك الحديدية. </a:t>
            </a:r>
            <a:endParaRPr lang="ar-EG" sz="3200" dirty="0"/>
          </a:p>
        </p:txBody>
      </p:sp>
    </p:spTree>
    <p:extLst>
      <p:ext uri="{BB962C8B-B14F-4D97-AF65-F5344CB8AC3E}">
        <p14:creationId xmlns:p14="http://schemas.microsoft.com/office/powerpoint/2010/main" val="2444740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الفرملة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مفردة الكتلة أو الفرملة ذات الحذاء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4" name="Rectangle 3"/>
              <p:cNvSpPr/>
              <p:nvPr/>
            </p:nvSpPr>
            <p:spPr>
              <a:xfrm>
                <a:off x="1259633" y="908720"/>
                <a:ext cx="7632847" cy="5207579"/>
              </a:xfrm>
              <a:prstGeom prst="rect">
                <a:avLst/>
              </a:prstGeom>
            </p:spPr>
            <p:txBody>
              <a:bodyPr wrap="square">
                <a:spAutoFit/>
              </a:bodyPr>
              <a:lstStyle/>
              <a:p>
                <a:pPr algn="just"/>
                <a:r>
                  <a:rPr lang="ar-EG" sz="2800" dirty="0" smtClean="0">
                    <a:latin typeface="Cambria Math"/>
                    <a:ea typeface="Calibri"/>
                    <a:cs typeface="Sakkal Majalla"/>
                  </a:rPr>
                  <a:t>من </a:t>
                </a:r>
                <a:r>
                  <a:rPr lang="ar-EG" sz="2800" dirty="0">
                    <a:latin typeface="Cambria Math"/>
                    <a:ea typeface="Calibri"/>
                    <a:cs typeface="Sakkal Majalla"/>
                  </a:rPr>
                  <a:t>هندسة الشكل نلاحظ أن الإحتكاك بين الكتلة وعجلة الدرفيل سوف ينتج عنه قوة يطلق عليها قوة الفرملة المماسية </a:t>
                </a:r>
                <a:r>
                  <a:rPr lang="en-US" sz="2800" dirty="0" smtClean="0">
                    <a:latin typeface="Cambria Math"/>
                    <a:ea typeface="Calibri"/>
                    <a:cs typeface="Sakkal Majalla"/>
                  </a:rPr>
                  <a:t>(F</a:t>
                </a:r>
                <a:r>
                  <a:rPr lang="en-US" sz="2800" baseline="-25000" dirty="0" smtClean="0">
                    <a:latin typeface="Cambria Math"/>
                    <a:ea typeface="Calibri"/>
                    <a:cs typeface="Sakkal Majalla"/>
                  </a:rPr>
                  <a:t>t</a:t>
                </a:r>
                <a:r>
                  <a:rPr lang="en-US" sz="2800" dirty="0">
                    <a:latin typeface="Cambria Math"/>
                    <a:ea typeface="Calibri"/>
                    <a:cs typeface="Sakkal Majalla"/>
                  </a:rPr>
                  <a:t>) </a:t>
                </a:r>
                <a:r>
                  <a:rPr lang="ar-EG" sz="2800" dirty="0" smtClean="0">
                    <a:latin typeface="Cambria Math"/>
                    <a:ea typeface="Calibri"/>
                    <a:cs typeface="Sakkal Majalla"/>
                  </a:rPr>
                  <a:t> التي </a:t>
                </a:r>
                <a:r>
                  <a:rPr lang="ar-EG" sz="2800" dirty="0">
                    <a:latin typeface="Cambria Math"/>
                    <a:ea typeface="Calibri"/>
                    <a:cs typeface="Sakkal Majalla"/>
                  </a:rPr>
                  <a:t>تؤثر أفقيا وينتج عن ذلك حدوث تبطيئ لدوران العجلة كما نلاحظ أيضا أن الكتلة تضغط على العجلة بقوة </a:t>
                </a:r>
                <a:r>
                  <a:rPr lang="ar-EG" sz="2800" dirty="0" smtClean="0">
                    <a:latin typeface="Cambria Math"/>
                    <a:ea typeface="Calibri"/>
                    <a:cs typeface="Sakkal Majalla"/>
                  </a:rPr>
                  <a:t>عمودية</a:t>
                </a:r>
                <a:r>
                  <a:rPr lang="en-US" sz="2800" dirty="0" smtClean="0">
                    <a:latin typeface="Cambria Math"/>
                    <a:ea typeface="Calibri"/>
                    <a:cs typeface="Sakkal Majalla"/>
                  </a:rPr>
                  <a:t>(P</a:t>
                </a:r>
                <a:r>
                  <a:rPr lang="en-US" sz="2800" dirty="0">
                    <a:latin typeface="Cambria Math"/>
                    <a:ea typeface="Calibri"/>
                    <a:cs typeface="Sakkal Majalla"/>
                  </a:rPr>
                  <a:t>) </a:t>
                </a:r>
                <a:r>
                  <a:rPr lang="ar-EG" sz="2800" dirty="0" smtClean="0">
                    <a:latin typeface="Cambria Math"/>
                    <a:ea typeface="Calibri"/>
                    <a:cs typeface="Sakkal Majalla"/>
                  </a:rPr>
                  <a:t> مركزها </a:t>
                </a:r>
                <a:r>
                  <a:rPr lang="ar-EG" sz="2800" dirty="0">
                    <a:latin typeface="Cambria Math"/>
                    <a:ea typeface="Calibri"/>
                    <a:cs typeface="Sakkal Majalla"/>
                  </a:rPr>
                  <a:t>عند أحد نهايات الرافعة </a:t>
                </a:r>
                <a:r>
                  <a:rPr lang="en-US" sz="2800" dirty="0">
                    <a:latin typeface="Cambria Math"/>
                    <a:ea typeface="Calibri"/>
                    <a:cs typeface="Sakkal Majalla"/>
                  </a:rPr>
                  <a:t>Lever </a:t>
                </a:r>
                <a:r>
                  <a:rPr lang="ar-EG" sz="2800" dirty="0" smtClean="0">
                    <a:latin typeface="Cambria Math"/>
                    <a:ea typeface="Calibri"/>
                    <a:cs typeface="Sakkal Majalla"/>
                  </a:rPr>
                  <a:t> أما </a:t>
                </a:r>
                <a:r>
                  <a:rPr lang="ar-EG" sz="2800" dirty="0">
                    <a:latin typeface="Cambria Math"/>
                    <a:ea typeface="Calibri"/>
                    <a:cs typeface="Sakkal Majalla"/>
                  </a:rPr>
                  <a:t>النهاية الأخرى للرافعة مثبتة مفصليا عند محور الإرتكاز </a:t>
                </a:r>
                <a:r>
                  <a:rPr lang="en-US" sz="2800" dirty="0" smtClean="0">
                    <a:latin typeface="Cambria Math"/>
                    <a:ea typeface="Calibri"/>
                    <a:cs typeface="Sakkal Majalla"/>
                  </a:rPr>
                  <a:t>(O)</a:t>
                </a:r>
                <a:r>
                  <a:rPr lang="ar-EG" sz="2800" dirty="0" smtClean="0">
                    <a:latin typeface="Cambria Math"/>
                    <a:ea typeface="Calibri"/>
                    <a:cs typeface="Sakkal Majalla"/>
                  </a:rPr>
                  <a:t>. </a:t>
                </a:r>
              </a:p>
              <a:p>
                <a:pPr algn="just">
                  <a:lnSpc>
                    <a:spcPct val="130000"/>
                  </a:lnSpc>
                </a:pPr>
                <a:r>
                  <a:rPr lang="ar-EG" sz="2800" dirty="0">
                    <a:latin typeface="Cambria Math"/>
                    <a:ea typeface="Calibri"/>
                    <a:cs typeface="Sakkal Majalla"/>
                  </a:rPr>
                  <a:t>إذا كانت الزوية </a:t>
                </a:r>
                <a:r>
                  <a:rPr lang="en-US" sz="2800" dirty="0">
                    <a:latin typeface="Cambria Math"/>
                    <a:ea typeface="Calibri"/>
                    <a:cs typeface="Sakkal Majalla"/>
                  </a:rPr>
                  <a:t>2</a:t>
                </a:r>
                <a:r>
                  <a:rPr lang="en-US" sz="2800" dirty="0">
                    <a:latin typeface="Cambria Math"/>
                    <a:ea typeface="Calibri"/>
                    <a:cs typeface="Sakkal Majalla"/>
                    <a:sym typeface="Symbol"/>
                  </a:rPr>
                  <a:t></a:t>
                </a:r>
                <a:r>
                  <a:rPr lang="ar-EG" sz="2800" dirty="0">
                    <a:latin typeface="Cambria Math"/>
                    <a:ea typeface="Calibri"/>
                    <a:cs typeface="Sakkal Majalla"/>
                  </a:rPr>
                  <a:t> </a:t>
                </a:r>
                <a:r>
                  <a:rPr lang="ar-EG" sz="2800" dirty="0">
                    <a:latin typeface="Cambria Math"/>
                    <a:ea typeface="Calibri"/>
                    <a:cs typeface="Sakkal Majalla"/>
                  </a:rPr>
                  <a:t>أقل من</a:t>
                </a:r>
                <a:r>
                  <a:rPr lang="en-US" sz="2800" dirty="0">
                    <a:latin typeface="Cambria Math"/>
                    <a:ea typeface="Calibri"/>
                    <a:cs typeface="Sakkal Majalla"/>
                  </a:rPr>
                  <a:t>60</a:t>
                </a:r>
                <a:r>
                  <a:rPr lang="en-US" sz="2800" dirty="0">
                    <a:latin typeface="Cambria Math"/>
                    <a:ea typeface="Calibri"/>
                    <a:cs typeface="Sakkal Majalla"/>
                    <a:sym typeface="Symbol"/>
                  </a:rPr>
                  <a:t></a:t>
                </a:r>
                <a:r>
                  <a:rPr lang="en-US" sz="2800" dirty="0">
                    <a:latin typeface="Cambria Math"/>
                    <a:ea typeface="Calibri"/>
                    <a:cs typeface="Sakkal Majalla"/>
                  </a:rPr>
                  <a:t> </a:t>
                </a:r>
                <a:r>
                  <a:rPr lang="ar-EG" sz="2800" dirty="0">
                    <a:latin typeface="Cambria Math"/>
                    <a:ea typeface="Calibri"/>
                    <a:cs typeface="Sakkal Majalla"/>
                  </a:rPr>
                  <a:t> فسوف </a:t>
                </a:r>
                <a:r>
                  <a:rPr lang="ar-EG" sz="2800" dirty="0">
                    <a:latin typeface="Cambria Math"/>
                    <a:ea typeface="Calibri"/>
                    <a:cs typeface="Sakkal Majalla"/>
                  </a:rPr>
                  <a:t>يتم فرض أن الضغط العمودي بين الكتلة والعجلة يكون منتظما وفي هذه الحالة فإن قوة الفرملة المماسية وكذلك العزم الفرملي يتم التعبير عنهما رياضيا كما يلي:</a:t>
                </a:r>
                <a:endParaRPr lang="en-US" sz="2800" dirty="0">
                  <a:latin typeface="Cambria Math"/>
                  <a:ea typeface="Calibri"/>
                  <a:cs typeface="Sakkal Majalla"/>
                </a:endParaRPr>
              </a:p>
              <a:p>
                <a:pPr marL="457200" indent="-457200">
                  <a:lnSpc>
                    <a:spcPct val="130000"/>
                  </a:lnSpc>
                  <a:buFont typeface="Wingdings" panose="05000000000000000000" pitchFamily="2" charset="2"/>
                  <a:buChar char="§"/>
                </a:pPr>
                <a:r>
                  <a:rPr lang="ar-EG" sz="3200" dirty="0">
                    <a:effectLst/>
                    <a:latin typeface="Cambria Math"/>
                    <a:ea typeface="Calibri"/>
                    <a:cs typeface="Sakkal Majalla"/>
                  </a:rPr>
                  <a:t>قوة الفرملة</a:t>
                </a:r>
                <a:r>
                  <a:rPr lang="ar-EG" sz="3200" dirty="0" smtClean="0">
                    <a:effectLst/>
                    <a:latin typeface="Cambria Math"/>
                    <a:ea typeface="Calibri"/>
                    <a:cs typeface="Sakkal Majalla"/>
                  </a:rPr>
                  <a:t>: </a:t>
                </a:r>
                <a:r>
                  <a:rPr lang="ar-EG" sz="3200" dirty="0">
                    <a:effectLst/>
                    <a:latin typeface="Cambria Math"/>
                    <a:ea typeface="Calibri"/>
                    <a:cs typeface="Sakkal Majalla"/>
                  </a:rPr>
                  <a:t>	</a:t>
                </a:r>
                <a14:m>
                  <m:oMath xmlns:m="http://schemas.openxmlformats.org/officeDocument/2006/math">
                    <m:sSub>
                      <m:sSubPr>
                        <m:ctrlPr>
                          <a:rPr lang="en-US" sz="3200" i="1">
                            <a:effectLst/>
                            <a:latin typeface="Cambria Math"/>
                            <a:ea typeface="Calibri"/>
                            <a:cs typeface="Sakkal Majalla"/>
                          </a:rPr>
                        </m:ctrlPr>
                      </m:sSubPr>
                      <m:e>
                        <m:r>
                          <m:rPr>
                            <m:sty m:val="p"/>
                          </m:rPr>
                          <a:rPr lang="en-US" sz="3200">
                            <a:effectLst/>
                            <a:latin typeface="Cambria Math"/>
                            <a:ea typeface="Calibri"/>
                            <a:cs typeface="Sakkal Majalla"/>
                          </a:rPr>
                          <m:t>F</m:t>
                        </m:r>
                      </m:e>
                      <m:sub>
                        <m:r>
                          <m:rPr>
                            <m:sty m:val="p"/>
                          </m:rPr>
                          <a:rPr lang="en-US" sz="3200">
                            <a:effectLst/>
                            <a:latin typeface="Cambria Math"/>
                            <a:ea typeface="Calibri"/>
                            <a:cs typeface="Sakkal Majalla"/>
                          </a:rPr>
                          <m:t>t</m:t>
                        </m:r>
                      </m:sub>
                    </m:sSub>
                    <m:r>
                      <a:rPr lang="en-US" sz="3200">
                        <a:effectLst/>
                        <a:latin typeface="Cambria Math"/>
                        <a:ea typeface="Calibri"/>
                        <a:cs typeface="Sakkal Majalla"/>
                      </a:rPr>
                      <m:t>=</m:t>
                    </m:r>
                    <m:r>
                      <m:rPr>
                        <m:sty m:val="p"/>
                      </m:rPr>
                      <a:rPr lang="en-US" sz="3200">
                        <a:effectLst/>
                        <a:latin typeface="Cambria Math"/>
                        <a:ea typeface="Calibri"/>
                        <a:cs typeface="Sakkal Majalla"/>
                      </a:rPr>
                      <m:t>μ</m:t>
                    </m:r>
                    <m:r>
                      <a:rPr lang="en-US" sz="3200">
                        <a:effectLst/>
                        <a:latin typeface="Cambria Math"/>
                        <a:ea typeface="Calibri"/>
                        <a:cs typeface="Sakkal Majalla"/>
                      </a:rPr>
                      <m:t>×</m:t>
                    </m:r>
                    <m:sSub>
                      <m:sSubPr>
                        <m:ctrlPr>
                          <a:rPr lang="en-US" sz="3200" i="1">
                            <a:effectLst/>
                            <a:latin typeface="Cambria Math"/>
                            <a:ea typeface="Calibri"/>
                            <a:cs typeface="Sakkal Majalla"/>
                          </a:rPr>
                        </m:ctrlPr>
                      </m:sSubPr>
                      <m:e>
                        <m:r>
                          <m:rPr>
                            <m:sty m:val="p"/>
                          </m:rPr>
                          <a:rPr lang="en-US" sz="3200">
                            <a:effectLst/>
                            <a:latin typeface="Cambria Math"/>
                            <a:ea typeface="Calibri"/>
                            <a:cs typeface="Sakkal Majalla"/>
                          </a:rPr>
                          <m:t>R</m:t>
                        </m:r>
                      </m:e>
                      <m:sub>
                        <m:r>
                          <m:rPr>
                            <m:sty m:val="p"/>
                          </m:rPr>
                          <a:rPr lang="en-US" sz="3200">
                            <a:effectLst/>
                            <a:latin typeface="Cambria Math"/>
                            <a:ea typeface="Calibri"/>
                            <a:cs typeface="Sakkal Majalla"/>
                          </a:rPr>
                          <m:t>N</m:t>
                        </m:r>
                      </m:sub>
                    </m:sSub>
                  </m:oMath>
                </a14:m>
                <a:endParaRPr lang="en-US" sz="3200" dirty="0" smtClean="0">
                  <a:effectLst/>
                  <a:latin typeface="Cambria Math"/>
                  <a:ea typeface="Calibri"/>
                  <a:cs typeface="Sakkal Majalla"/>
                </a:endParaRPr>
              </a:p>
              <a:p>
                <a:pPr marL="457200" indent="-457200">
                  <a:lnSpc>
                    <a:spcPct val="130000"/>
                  </a:lnSpc>
                  <a:buFont typeface="Wingdings" panose="05000000000000000000" pitchFamily="2" charset="2"/>
                  <a:buChar char="§"/>
                </a:pPr>
                <a:r>
                  <a:rPr lang="ar-EG" sz="3200" dirty="0" smtClean="0">
                    <a:effectLst/>
                    <a:latin typeface="Cambria Math"/>
                    <a:ea typeface="Times New Roman"/>
                    <a:cs typeface="Sakkal Majalla"/>
                  </a:rPr>
                  <a:t>العزم الفرملي:	</a:t>
                </a:r>
                <a14:m>
                  <m:oMath xmlns:m="http://schemas.openxmlformats.org/officeDocument/2006/math">
                    <m:sSub>
                      <m:sSubPr>
                        <m:ctrlPr>
                          <a:rPr lang="en-US" sz="3200" i="1">
                            <a:effectLst/>
                            <a:latin typeface="Cambria Math"/>
                            <a:ea typeface="Calibri"/>
                            <a:cs typeface="Sakkal Majalla"/>
                          </a:rPr>
                        </m:ctrlPr>
                      </m:sSubPr>
                      <m:e>
                        <m:r>
                          <m:rPr>
                            <m:sty m:val="p"/>
                          </m:rPr>
                          <a:rPr lang="en-US" sz="3200">
                            <a:effectLst/>
                            <a:latin typeface="Cambria Math"/>
                            <a:ea typeface="Calibri"/>
                            <a:cs typeface="Sakkal Majalla"/>
                          </a:rPr>
                          <m:t>T</m:t>
                        </m:r>
                      </m:e>
                      <m:sub>
                        <m:r>
                          <m:rPr>
                            <m:sty m:val="p"/>
                          </m:rPr>
                          <a:rPr lang="en-US" sz="3200">
                            <a:effectLst/>
                            <a:latin typeface="Cambria Math"/>
                            <a:ea typeface="Calibri"/>
                            <a:cs typeface="Sakkal Majalla"/>
                          </a:rPr>
                          <m:t>B</m:t>
                        </m:r>
                      </m:sub>
                    </m:sSub>
                    <m:r>
                      <a:rPr lang="en-US" sz="3200">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𝐹</m:t>
                        </m:r>
                      </m:e>
                      <m:sub>
                        <m:r>
                          <a:rPr lang="en-US" sz="3200" i="1">
                            <a:effectLst/>
                            <a:latin typeface="Cambria Math"/>
                            <a:ea typeface="Calibri"/>
                            <a:cs typeface="Sakkal Majalla"/>
                          </a:rPr>
                          <m:t>𝑟</m:t>
                        </m:r>
                      </m:sub>
                    </m:sSub>
                    <m:r>
                      <a:rPr lang="en-US" sz="3200">
                        <a:effectLst/>
                        <a:latin typeface="Cambria Math"/>
                        <a:ea typeface="Calibri"/>
                        <a:cs typeface="Sakkal Majalla"/>
                      </a:rPr>
                      <m:t>×</m:t>
                    </m:r>
                    <m:r>
                      <m:rPr>
                        <m:sty m:val="p"/>
                      </m:rPr>
                      <a:rPr lang="en-US" sz="3200">
                        <a:effectLst/>
                        <a:latin typeface="Cambria Math"/>
                        <a:ea typeface="Calibri"/>
                        <a:cs typeface="Sakkal Majalla"/>
                      </a:rPr>
                      <m:t>r</m:t>
                    </m:r>
                    <m:r>
                      <a:rPr lang="en-US" sz="3200">
                        <a:effectLst/>
                        <a:latin typeface="Cambria Math"/>
                        <a:ea typeface="Calibri"/>
                        <a:cs typeface="Sakkal Majalla"/>
                      </a:rPr>
                      <m:t>=</m:t>
                    </m:r>
                    <m:r>
                      <m:rPr>
                        <m:sty m:val="p"/>
                      </m:rPr>
                      <a:rPr lang="en-US" sz="3200">
                        <a:effectLst/>
                        <a:latin typeface="Cambria Math"/>
                        <a:ea typeface="Calibri"/>
                        <a:cs typeface="Sakkal Majalla"/>
                      </a:rPr>
                      <m:t>μ</m:t>
                    </m:r>
                    <m:r>
                      <a:rPr lang="en-US" sz="3200">
                        <a:effectLst/>
                        <a:latin typeface="Cambria Math"/>
                        <a:ea typeface="Calibri"/>
                        <a:cs typeface="Sakkal Majalla"/>
                      </a:rPr>
                      <m:t>×</m:t>
                    </m:r>
                    <m:sSub>
                      <m:sSubPr>
                        <m:ctrlPr>
                          <a:rPr lang="en-US" sz="3200" i="1">
                            <a:effectLst/>
                            <a:latin typeface="Cambria Math"/>
                            <a:ea typeface="Calibri"/>
                            <a:cs typeface="Sakkal Majalla"/>
                          </a:rPr>
                        </m:ctrlPr>
                      </m:sSubPr>
                      <m:e>
                        <m:r>
                          <m:rPr>
                            <m:sty m:val="p"/>
                          </m:rPr>
                          <a:rPr lang="en-US" sz="3200">
                            <a:effectLst/>
                            <a:latin typeface="Cambria Math"/>
                            <a:ea typeface="Calibri"/>
                            <a:cs typeface="Sakkal Majalla"/>
                          </a:rPr>
                          <m:t>R</m:t>
                        </m:r>
                      </m:e>
                      <m:sub>
                        <m:r>
                          <m:rPr>
                            <m:sty m:val="p"/>
                          </m:rPr>
                          <a:rPr lang="en-US" sz="3200">
                            <a:effectLst/>
                            <a:latin typeface="Cambria Math"/>
                            <a:ea typeface="Calibri"/>
                            <a:cs typeface="Sakkal Majalla"/>
                          </a:rPr>
                          <m:t>N</m:t>
                        </m:r>
                      </m:sub>
                    </m:sSub>
                    <m:r>
                      <a:rPr lang="ar-EG" sz="3200">
                        <a:effectLst/>
                        <a:latin typeface="Cambria Math"/>
                        <a:ea typeface="Calibri"/>
                        <a:cs typeface="Sakkal Majalla"/>
                      </a:rPr>
                      <m:t>×</m:t>
                    </m:r>
                    <m:r>
                      <m:rPr>
                        <m:sty m:val="p"/>
                      </m:rPr>
                      <a:rPr lang="en-US" sz="3200">
                        <a:effectLst/>
                        <a:latin typeface="Cambria Math"/>
                        <a:ea typeface="Calibri"/>
                        <a:cs typeface="Sakkal Majalla"/>
                      </a:rPr>
                      <m:t>r</m:t>
                    </m:r>
                  </m:oMath>
                </a14:m>
                <a:endParaRPr lang="ar-EG" sz="3200" dirty="0"/>
              </a:p>
            </p:txBody>
          </p:sp>
        </mc:Choice>
        <mc:Fallback>
          <p:sp>
            <p:nvSpPr>
              <p:cNvPr id="4" name="Rectangle 3"/>
              <p:cNvSpPr>
                <a:spLocks noRot="1" noChangeAspect="1" noMove="1" noResize="1" noEditPoints="1" noAdjustHandles="1" noChangeArrowheads="1" noChangeShapeType="1" noTextEdit="1"/>
              </p:cNvSpPr>
              <p:nvPr/>
            </p:nvSpPr>
            <p:spPr>
              <a:xfrm>
                <a:off x="1259633" y="908720"/>
                <a:ext cx="7632847" cy="5207579"/>
              </a:xfrm>
              <a:prstGeom prst="rect">
                <a:avLst/>
              </a:prstGeom>
              <a:blipFill rotWithShape="1">
                <a:blip r:embed="rId2"/>
                <a:stretch>
                  <a:fillRect l="-2796" t="-1171" r="-1837" b="-2693"/>
                </a:stretch>
              </a:blipFill>
            </p:spPr>
            <p:txBody>
              <a:bodyPr/>
              <a:lstStyle/>
              <a:p>
                <a:r>
                  <a:rPr lang="ar-EG">
                    <a:noFill/>
                  </a:rPr>
                  <a:t> </a:t>
                </a:r>
              </a:p>
            </p:txBody>
          </p:sp>
        </mc:Fallback>
      </mc:AlternateContent>
    </p:spTree>
    <p:extLst>
      <p:ext uri="{BB962C8B-B14F-4D97-AF65-F5344CB8AC3E}">
        <p14:creationId xmlns:p14="http://schemas.microsoft.com/office/powerpoint/2010/main" val="5443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1008112"/>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قوة الفرملة المماسية بالنسبة لمحور الإرتكاز</a:t>
            </a:r>
            <a:b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الأولي: عندما يمر خط عمل </a:t>
            </a:r>
            <a:r>
              <a:rPr lang="ar-EG" sz="31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بنقطة </a:t>
            </a:r>
            <a:r>
              <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محور </a:t>
            </a:r>
            <a:r>
              <a:rPr lang="ar-EG" sz="31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الإرتكاز</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776864" cy="3123227"/>
              </a:xfrm>
              <a:prstGeom prst="rect">
                <a:avLst/>
              </a:prstGeom>
            </p:spPr>
            <p:txBody>
              <a:bodyPr wrap="square">
                <a:spAutoFit/>
              </a:bodyPr>
              <a:lstStyle/>
              <a:p>
                <a:pPr algn="just">
                  <a:lnSpc>
                    <a:spcPct val="130000"/>
                  </a:lnSpc>
                  <a:tabLst>
                    <a:tab pos="431800" algn="l"/>
                    <a:tab pos="719455" algn="l"/>
                    <a:tab pos="1295400" algn="l"/>
                    <a:tab pos="1727200" algn="l"/>
                    <a:tab pos="2159000" algn="l"/>
                    <a:tab pos="2590800" algn="l"/>
                    <a:tab pos="3283585"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تلك الحالة وفيه نلاحظ أن عجلة الفرملة تدور مع عقارب الساعة وبأخد العزوم حول نقطة محور الإرتكاز لعمل التوزان للقوي فإن القوة العمودية وكذلك العزم الفرملي يتم الحصول عليهما كما يلي:</a:t>
                </a:r>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algn="just">
                  <a:tabLst>
                    <a:tab pos="431800" algn="l"/>
                    <a:tab pos="863600" algn="l"/>
                    <a:tab pos="1295400" algn="l"/>
                    <a:tab pos="1727200" algn="l"/>
                    <a:tab pos="2159000" algn="l"/>
                    <a:tab pos="2590800" algn="l"/>
                    <a:tab pos="328358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a:rPr lang="en-US" sz="2400" i="1">
                              <a:effectLst/>
                              <a:latin typeface="Cambria Math" panose="02040503050406030204" pitchFamily="18" charset="0"/>
                              <a:ea typeface="Cambria Math" panose="02040503050406030204" pitchFamily="18" charset="0"/>
                              <a:cs typeface="Sakkal Majalla"/>
                            </a:rPr>
                            <m:t>𝑅</m:t>
                          </m:r>
                        </m:e>
                        <m:sub>
                          <m:r>
                            <m:rPr>
                              <m:sty m:val="p"/>
                            </m:rPr>
                            <a:rPr lang="en-US" sz="2400">
                              <a:effectLst/>
                              <a:latin typeface="Cambria Math" panose="02040503050406030204" pitchFamily="18" charset="0"/>
                              <a:ea typeface="Cambria Math" panose="02040503050406030204" pitchFamily="18" charset="0"/>
                              <a:cs typeface="Sakkal Majalla"/>
                            </a:rPr>
                            <m:t>N</m:t>
                          </m:r>
                        </m:sub>
                      </m:sSub>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𝑥</m:t>
                      </m:r>
                      <m:r>
                        <a:rPr lang="en-US" sz="2400">
                          <a:effectLst/>
                          <a:latin typeface="Cambria Math" panose="02040503050406030204" pitchFamily="18" charset="0"/>
                          <a:ea typeface="Cambria Math" panose="02040503050406030204" pitchFamily="18" charset="0"/>
                          <a:cs typeface="Sakkal Majalla"/>
                        </a:rPr>
                        <m:t>=</m:t>
                      </m:r>
                      <m:r>
                        <m:rPr>
                          <m:sty m:val="p"/>
                        </m:rPr>
                        <a:rPr lang="en-US" sz="2400">
                          <a:effectLst/>
                          <a:latin typeface="Cambria Math" panose="02040503050406030204" pitchFamily="18" charset="0"/>
                          <a:ea typeface="Cambria Math" panose="02040503050406030204" pitchFamily="18" charset="0"/>
                          <a:cs typeface="Sakkal Majalla"/>
                        </a:rPr>
                        <m:t>P</m:t>
                      </m:r>
                      <m:r>
                        <a:rPr lang="en-US" sz="2400">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𝑙</m:t>
                      </m:r>
                    </m:oMath>
                  </m:oMathPara>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1200150" lvl="2" indent="-285750" algn="just">
                  <a:lnSpc>
                    <a:spcPct val="115000"/>
                  </a:lnSpc>
                  <a:buFont typeface="Symbol" pitchFamily="18" charset="2"/>
                  <a:buChar char="\"/>
                  <a:tabLst>
                    <a:tab pos="431800" algn="l"/>
                    <a:tab pos="863600" algn="l"/>
                    <a:tab pos="1295400" algn="l"/>
                    <a:tab pos="1727200" algn="l"/>
                    <a:tab pos="2159000" algn="l"/>
                    <a:tab pos="2590800" algn="l"/>
                    <a:tab pos="3283585"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القوة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العمودية</a:t>
                </a: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m:rPr>
                            <m:sty m:val="p"/>
                          </m:rPr>
                          <a:rPr lang="en-US" sz="2400">
                            <a:effectLst/>
                            <a:latin typeface="Cambria Math" panose="02040503050406030204" pitchFamily="18" charset="0"/>
                            <a:ea typeface="Cambria Math" panose="02040503050406030204" pitchFamily="18" charset="0"/>
                            <a:cs typeface="Sakkal Majalla"/>
                          </a:rPr>
                          <m:t>R</m:t>
                        </m:r>
                      </m:e>
                      <m:sub>
                        <m:r>
                          <m:rPr>
                            <m:sty m:val="p"/>
                          </m:rPr>
                          <a:rPr lang="en-US" sz="2400">
                            <a:effectLst/>
                            <a:latin typeface="Cambria Math" panose="02040503050406030204" pitchFamily="18" charset="0"/>
                            <a:ea typeface="Cambria Math" panose="02040503050406030204" pitchFamily="18" charset="0"/>
                            <a:cs typeface="Sakkal Majalla"/>
                          </a:rPr>
                          <m:t>N</m:t>
                        </m:r>
                      </m:sub>
                    </m:sSub>
                    <m:r>
                      <a:rPr lang="en-US"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a:effectLst/>
                            <a:latin typeface="Cambria Math" panose="02040503050406030204" pitchFamily="18" charset="0"/>
                            <a:ea typeface="Cambria Math" panose="02040503050406030204" pitchFamily="18" charset="0"/>
                            <a:cs typeface="Sakkal Majalla"/>
                          </a:rPr>
                          <m:t> </m:t>
                        </m:r>
                        <m:r>
                          <m:rPr>
                            <m:sty m:val="p"/>
                          </m:rPr>
                          <a:rPr lang="en-US" sz="2400">
                            <a:effectLst/>
                            <a:latin typeface="Cambria Math" panose="02040503050406030204" pitchFamily="18" charset="0"/>
                            <a:ea typeface="Cambria Math" panose="02040503050406030204" pitchFamily="18" charset="0"/>
                            <a:cs typeface="Sakkal Majalla"/>
                          </a:rPr>
                          <m:t>P</m:t>
                        </m:r>
                        <m:r>
                          <a:rPr lang="en-US" sz="2400">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𝑙</m:t>
                        </m:r>
                      </m:num>
                      <m:den>
                        <m:r>
                          <m:rPr>
                            <m:sty m:val="p"/>
                          </m:rPr>
                          <a:rPr lang="en-US" sz="2400">
                            <a:effectLst/>
                            <a:latin typeface="Cambria Math" panose="02040503050406030204" pitchFamily="18" charset="0"/>
                            <a:ea typeface="Cambria Math" panose="02040503050406030204" pitchFamily="18" charset="0"/>
                            <a:cs typeface="Sakkal Majalla"/>
                          </a:rPr>
                          <m:t>x</m:t>
                        </m:r>
                      </m:den>
                    </m:f>
                  </m:oMath>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lvl="2" algn="just">
                  <a:lnSpc>
                    <a:spcPct val="115000"/>
                  </a:lnSpc>
                  <a:tabLst>
                    <a:tab pos="431800" algn="l"/>
                    <a:tab pos="863600" algn="l"/>
                    <a:tab pos="1295400" algn="l"/>
                    <a:tab pos="1727200" algn="l"/>
                    <a:tab pos="2159000" algn="l"/>
                    <a:tab pos="2590800" algn="l"/>
                    <a:tab pos="3283585" algn="l"/>
                  </a:tabLst>
                </a:pPr>
                <a:r>
                  <a:rPr lang="en-US" sz="2400"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العزم الفرملي</a:t>
                </a: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a:t>
                </a:r>
                <a14:m>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m:rPr>
                            <m:sty m:val="p"/>
                          </m:rPr>
                          <a:rPr lang="en-US" sz="2400">
                            <a:effectLst/>
                            <a:latin typeface="Cambria Math" panose="02040503050406030204" pitchFamily="18" charset="0"/>
                            <a:ea typeface="Cambria Math" panose="02040503050406030204" pitchFamily="18" charset="0"/>
                            <a:cs typeface="Sakkal Majalla"/>
                          </a:rPr>
                          <m:t>T</m:t>
                        </m:r>
                      </m:e>
                      <m:sub>
                        <m:r>
                          <m:rPr>
                            <m:sty m:val="p"/>
                          </m:rPr>
                          <a:rPr lang="en-US" sz="2400">
                            <a:effectLst/>
                            <a:latin typeface="Cambria Math" panose="02040503050406030204" pitchFamily="18" charset="0"/>
                            <a:ea typeface="Cambria Math" panose="02040503050406030204" pitchFamily="18" charset="0"/>
                            <a:cs typeface="Sakkal Majalla"/>
                          </a:rPr>
                          <m:t>B</m:t>
                        </m:r>
                      </m:sub>
                    </m:sSub>
                    <m:r>
                      <a:rPr lang="en-US"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m:rPr>
                            <m:sty m:val="p"/>
                          </m:rPr>
                          <a:rPr lang="en-US" sz="2400">
                            <a:effectLst/>
                            <a:latin typeface="Cambria Math" panose="02040503050406030204" pitchFamily="18" charset="0"/>
                            <a:ea typeface="Cambria Math" panose="02040503050406030204" pitchFamily="18" charset="0"/>
                            <a:cs typeface="Sakkal Majalla"/>
                          </a:rPr>
                          <m:t>μ</m:t>
                        </m:r>
                        <m:r>
                          <a:rPr lang="en-US" sz="2400">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𝑃</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𝑙</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𝑟</m:t>
                        </m:r>
                      </m:num>
                      <m:den>
                        <m:r>
                          <a:rPr lang="en-US" sz="2400" i="1">
                            <a:effectLst/>
                            <a:latin typeface="Cambria Math" panose="02040503050406030204" pitchFamily="18" charset="0"/>
                            <a:ea typeface="Cambria Math" panose="02040503050406030204" pitchFamily="18" charset="0"/>
                            <a:cs typeface="Sakkal Majalla"/>
                          </a:rPr>
                          <m:t>𝑥</m:t>
                        </m:r>
                      </m:den>
                    </m:f>
                  </m:oMath>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776864" cy="3123227"/>
              </a:xfrm>
              <a:prstGeom prst="rect">
                <a:avLst/>
              </a:prstGeom>
              <a:blipFill rotWithShape="1">
                <a:blip r:embed="rId2"/>
                <a:stretch>
                  <a:fillRect l="-2116" r="-1176" b="-2729"/>
                </a:stretch>
              </a:blipFill>
            </p:spPr>
            <p:txBody>
              <a:bodyPr/>
              <a:lstStyle/>
              <a:p>
                <a:r>
                  <a:rPr lang="ar-EG">
                    <a:noFill/>
                  </a:rPr>
                  <a:t> </a:t>
                </a:r>
              </a:p>
            </p:txBody>
          </p:sp>
        </mc:Fallback>
      </mc:AlternateContent>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979" y="4391987"/>
            <a:ext cx="3842221" cy="2202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28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1008112"/>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قوة الفرملة المماسية بالنسبة لمحور الإرتكاز</a:t>
            </a:r>
            <a:b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الثانية: عندما يمر خط عمل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بنقطة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تقع أسفل نقطة محور الإرتكاز</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776864" cy="3535583"/>
              </a:xfrm>
              <a:prstGeom prst="rect">
                <a:avLst/>
              </a:prstGeom>
            </p:spPr>
            <p:txBody>
              <a:bodyPr wrap="square">
                <a:spAutoFit/>
              </a:bodyPr>
              <a:lstStyle/>
              <a:p>
                <a:pPr algn="just">
                  <a:lnSpc>
                    <a:spcPct val="130000"/>
                  </a:lnSpc>
                  <a:tabLst>
                    <a:tab pos="0" algn="l"/>
                    <a:tab pos="431800" algn="l"/>
                    <a:tab pos="1295400" algn="l"/>
                    <a:tab pos="1727200" algn="l"/>
                    <a:tab pos="2159000" algn="l"/>
                    <a:tab pos="2590800" algn="l"/>
                    <a:tab pos="3282950"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تلك الحالة وفيه نلاحظ أن </a:t>
                </a:r>
                <a:r>
                  <a:rPr lang="ar-EG" sz="2400" dirty="0">
                    <a:latin typeface="Cambria Math"/>
                    <a:ea typeface="Calibri"/>
                    <a:cs typeface="Sakkal Majalla"/>
                  </a:rPr>
                  <a:t>قوة الفرملة المماسية تمر بنقطة أسفل محور الإرتكاز وأن عجلة الفرملة تدور مع عقارب الساعة وبأخد العزوم حول نقطة محور الإرتكاز فإن القوة العمودية وكذلك العزم الفرملي يتم الحصول عليهما كما يلي:</a:t>
                </a:r>
                <a:endParaRPr lang="en-US" sz="1600" dirty="0">
                  <a:effectLst/>
                  <a:latin typeface="Calibri"/>
                  <a:ea typeface="Calibri"/>
                  <a:cs typeface="Arial"/>
                </a:endParaRPr>
              </a:p>
              <a:p>
                <a:pPr marL="719455" algn="just">
                  <a:lnSpc>
                    <a:spcPct val="130000"/>
                  </a:lnSpc>
                  <a:tabLst>
                    <a:tab pos="431800" algn="l"/>
                    <a:tab pos="719455" algn="l"/>
                    <a:tab pos="1295400" algn="l"/>
                    <a:tab pos="1727200" algn="l"/>
                    <a:tab pos="2159000" algn="l"/>
                    <a:tab pos="2590800" algn="l"/>
                    <a:tab pos="328358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R</m:t>
                          </m:r>
                        </m:e>
                        <m:sub>
                          <m:r>
                            <m:rPr>
                              <m:sty m:val="p"/>
                            </m:rPr>
                            <a:rPr lang="en-US" sz="2400">
                              <a:effectLst/>
                              <a:latin typeface="Cambria Math"/>
                              <a:ea typeface="Calibri"/>
                              <a:cs typeface="Sakkal Majalla"/>
                            </a:rPr>
                            <m:t>N</m:t>
                          </m:r>
                        </m:sub>
                      </m:sSub>
                      <m:r>
                        <a:rPr lang="en-US" sz="2400">
                          <a:effectLst/>
                          <a:latin typeface="Cambria Math"/>
                          <a:ea typeface="Calibri"/>
                          <a:cs typeface="Sakkal Majalla"/>
                        </a:rPr>
                        <m:t>×</m:t>
                      </m:r>
                      <m:r>
                        <m:rPr>
                          <m:sty m:val="p"/>
                        </m:rPr>
                        <a:rPr lang="en-US" sz="2400">
                          <a:effectLst/>
                          <a:latin typeface="Cambria Math"/>
                          <a:ea typeface="Calibri"/>
                          <a:cs typeface="Sakkal Majalla"/>
                        </a:rPr>
                        <m:t>x</m:t>
                      </m:r>
                      <m:r>
                        <a:rPr lang="en-US" sz="2400">
                          <a:effectLst/>
                          <a:latin typeface="Cambria Math"/>
                          <a:ea typeface="Calibri"/>
                          <a:cs typeface="Sakkal Majalla"/>
                        </a:rPr>
                        <m:t>+</m:t>
                      </m:r>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F</m:t>
                          </m:r>
                        </m:e>
                        <m:sub>
                          <m:r>
                            <m:rPr>
                              <m:sty m:val="p"/>
                            </m:rPr>
                            <a:rPr lang="en-US" sz="2400">
                              <a:effectLst/>
                              <a:latin typeface="Cambria Math"/>
                              <a:ea typeface="Calibri"/>
                              <a:cs typeface="Sakkal Majalla"/>
                            </a:rPr>
                            <m:t>t</m:t>
                          </m:r>
                        </m:sub>
                      </m:sSub>
                      <m:r>
                        <a:rPr lang="en-US" sz="2400">
                          <a:effectLst/>
                          <a:latin typeface="Cambria Math"/>
                          <a:ea typeface="Calibri"/>
                          <a:cs typeface="Sakkal Majalla"/>
                        </a:rPr>
                        <m:t>×</m:t>
                      </m:r>
                      <m:r>
                        <m:rPr>
                          <m:sty m:val="p"/>
                        </m:rPr>
                        <a:rPr lang="en-US" sz="2400">
                          <a:effectLst/>
                          <a:latin typeface="Cambria Math"/>
                          <a:ea typeface="Calibri"/>
                          <a:cs typeface="Sakkal Majalla"/>
                        </a:rPr>
                        <m:t>a</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m:rPr>
                          <m:sty m:val="p"/>
                        </m:rPr>
                        <a:rPr lang="en-US" sz="2400">
                          <a:effectLst/>
                          <a:latin typeface="Cambria Math"/>
                          <a:ea typeface="Calibri"/>
                          <a:cs typeface="Sakkal Majalla"/>
                        </a:rPr>
                        <m:t>l</m:t>
                      </m:r>
                    </m:oMath>
                  </m:oMathPara>
                </a14:m>
                <a:endParaRPr lang="en-US" sz="1600" dirty="0">
                  <a:effectLst/>
                  <a:latin typeface="Calibri"/>
                  <a:ea typeface="Calibri"/>
                  <a:cs typeface="Arial"/>
                </a:endParaRPr>
              </a:p>
              <a:p>
                <a:pPr marL="719455" algn="just">
                  <a:lnSpc>
                    <a:spcPct val="130000"/>
                  </a:lnSpc>
                  <a:tabLst>
                    <a:tab pos="431800" algn="l"/>
                    <a:tab pos="719455" algn="l"/>
                    <a:tab pos="1295400" algn="l"/>
                    <a:tab pos="1727200" algn="l"/>
                    <a:tab pos="2159000" algn="l"/>
                    <a:tab pos="2590800" algn="l"/>
                    <a:tab pos="3283585" algn="l"/>
                  </a:tabLst>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 القوة العمودية: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R</m:t>
                        </m:r>
                      </m:e>
                      <m:sub>
                        <m:r>
                          <m:rPr>
                            <m:sty m:val="p"/>
                          </m:rPr>
                          <a:rPr lang="en-US" sz="2400">
                            <a:effectLst/>
                            <a:latin typeface="Cambria Math"/>
                            <a:ea typeface="Calibri"/>
                            <a:cs typeface="Sakkal Majalla"/>
                          </a:rPr>
                          <m:t>N</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a:rPr lang="en-US" sz="2400">
                            <a:effectLst/>
                            <a:latin typeface="Cambria Math"/>
                            <a:ea typeface="Calibri"/>
                            <a:cs typeface="Sakkal Majalla"/>
                          </a:rPr>
                          <m:t> </m:t>
                        </m:r>
                        <m:r>
                          <m:rPr>
                            <m:sty m:val="p"/>
                          </m:rPr>
                          <a:rPr lang="en-US" sz="2400">
                            <a:effectLst/>
                            <a:latin typeface="Cambria Math"/>
                            <a:ea typeface="Calibri"/>
                            <a:cs typeface="Sakkal Majalla"/>
                          </a:rPr>
                          <m:t>P</m:t>
                        </m:r>
                        <m:r>
                          <a:rPr lang="en-US" sz="2400">
                            <a:effectLst/>
                            <a:latin typeface="Cambria Math"/>
                            <a:ea typeface="Calibri"/>
                            <a:cs typeface="Sakkal Majalla"/>
                          </a:rPr>
                          <m:t>×</m:t>
                        </m:r>
                        <m:r>
                          <m:rPr>
                            <m:sty m:val="p"/>
                          </m:rPr>
                          <a:rPr lang="en-US" sz="2400">
                            <a:effectLst/>
                            <a:latin typeface="Cambria Math"/>
                            <a:ea typeface="Calibri"/>
                            <a:cs typeface="Sakkal Majalla"/>
                          </a:rPr>
                          <m:t>l</m:t>
                        </m:r>
                      </m:num>
                      <m:den>
                        <m:r>
                          <m:rPr>
                            <m:sty m:val="p"/>
                          </m:rPr>
                          <a:rPr lang="en-US" sz="2400">
                            <a:effectLst/>
                            <a:latin typeface="Cambria Math"/>
                            <a:ea typeface="Calibri"/>
                            <a:cs typeface="Sakkal Majalla"/>
                          </a:rPr>
                          <m:t>x</m:t>
                        </m:r>
                        <m:r>
                          <a:rPr lang="en-US" sz="2400">
                            <a:effectLst/>
                            <a:latin typeface="Cambria Math"/>
                            <a:ea typeface="Calibri"/>
                            <a:cs typeface="Sakkal Majalla"/>
                          </a:rPr>
                          <m:t> + </m:t>
                        </m:r>
                        <m:r>
                          <m:rPr>
                            <m:sty m:val="p"/>
                          </m:rPr>
                          <a:rPr lang="en-US" sz="2400">
                            <a:effectLst/>
                            <a:latin typeface="Cambria Math"/>
                            <a:ea typeface="Calibri"/>
                            <a:cs typeface="Sakkal Majalla"/>
                          </a:rPr>
                          <m:t>μ</m:t>
                        </m:r>
                        <m:r>
                          <a:rPr lang="en-US" sz="2400">
                            <a:effectLst/>
                            <a:latin typeface="Cambria Math"/>
                            <a:ea typeface="Calibri"/>
                            <a:cs typeface="Sakkal Majalla"/>
                          </a:rPr>
                          <m:t> × </m:t>
                        </m:r>
                        <m:r>
                          <m:rPr>
                            <m:sty m:val="p"/>
                          </m:rPr>
                          <a:rPr lang="en-US" sz="2400">
                            <a:effectLst/>
                            <a:latin typeface="Cambria Math"/>
                            <a:ea typeface="Calibri"/>
                            <a:cs typeface="Sakkal Majalla"/>
                          </a:rPr>
                          <m:t>a</m:t>
                        </m:r>
                      </m:den>
                    </m:f>
                  </m:oMath>
                </a14:m>
                <a:endParaRPr lang="en-US" sz="1600" dirty="0">
                  <a:effectLst/>
                  <a:latin typeface="Calibri"/>
                  <a:ea typeface="Calibri"/>
                  <a:cs typeface="Arial"/>
                </a:endParaRPr>
              </a:p>
              <a:p>
                <a:pPr marL="719455" algn="just">
                  <a:lnSpc>
                    <a:spcPct val="130000"/>
                  </a:lnSpc>
                  <a:tabLst>
                    <a:tab pos="431800" algn="l"/>
                    <a:tab pos="719455" algn="l"/>
                    <a:tab pos="1295400" algn="l"/>
                    <a:tab pos="1727200" algn="l"/>
                    <a:tab pos="2159000" algn="l"/>
                    <a:tab pos="2590800" algn="l"/>
                    <a:tab pos="3283585" algn="l"/>
                  </a:tabLst>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العزم الفرملي: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T</m:t>
                        </m:r>
                      </m:e>
                      <m:sub>
                        <m:r>
                          <m:rPr>
                            <m:sty m:val="p"/>
                          </m:rPr>
                          <a:rPr lang="en-US" sz="2400">
                            <a:effectLst/>
                            <a:latin typeface="Cambria Math"/>
                            <a:ea typeface="Calibri"/>
                            <a:cs typeface="Sakkal Majalla"/>
                          </a:rPr>
                          <m:t>B</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m:rPr>
                            <m:sty m:val="p"/>
                          </m:rPr>
                          <a:rPr lang="en-US" sz="2400">
                            <a:effectLst/>
                            <a:latin typeface="Cambria Math"/>
                            <a:ea typeface="Calibri"/>
                            <a:cs typeface="Sakkal Majalla"/>
                          </a:rPr>
                          <m:t>μ</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m:rPr>
                            <m:sty m:val="p"/>
                          </m:rPr>
                          <a:rPr lang="en-US" sz="2400">
                            <a:effectLst/>
                            <a:latin typeface="Cambria Math"/>
                            <a:ea typeface="Calibri"/>
                            <a:cs typeface="Sakkal Majalla"/>
                          </a:rPr>
                          <m:t>l</m:t>
                        </m:r>
                        <m:r>
                          <a:rPr lang="en-US" sz="2400">
                            <a:effectLst/>
                            <a:latin typeface="Cambria Math"/>
                            <a:ea typeface="Calibri"/>
                            <a:cs typeface="Sakkal Majalla"/>
                          </a:rPr>
                          <m:t>×</m:t>
                        </m:r>
                        <m:r>
                          <m:rPr>
                            <m:sty m:val="p"/>
                          </m:rPr>
                          <a:rPr lang="en-US" sz="2400">
                            <a:effectLst/>
                            <a:latin typeface="Cambria Math"/>
                            <a:ea typeface="Calibri"/>
                            <a:cs typeface="Sakkal Majalla"/>
                          </a:rPr>
                          <m:t>r</m:t>
                        </m:r>
                      </m:num>
                      <m:den>
                        <m:r>
                          <m:rPr>
                            <m:sty m:val="p"/>
                          </m:rPr>
                          <a:rPr lang="en-US" sz="2400">
                            <a:effectLst/>
                            <a:latin typeface="Cambria Math"/>
                            <a:ea typeface="Calibri"/>
                            <a:cs typeface="Sakkal Majalla"/>
                          </a:rPr>
                          <m:t>x</m:t>
                        </m:r>
                        <m:r>
                          <a:rPr lang="en-US" sz="2400">
                            <a:effectLst/>
                            <a:latin typeface="Cambria Math"/>
                            <a:ea typeface="Calibri"/>
                            <a:cs typeface="Sakkal Majalla"/>
                          </a:rPr>
                          <m:t> + </m:t>
                        </m:r>
                        <m:r>
                          <m:rPr>
                            <m:sty m:val="p"/>
                          </m:rPr>
                          <a:rPr lang="en-US" sz="2400">
                            <a:effectLst/>
                            <a:latin typeface="Cambria Math"/>
                            <a:ea typeface="Calibri"/>
                            <a:cs typeface="Sakkal Majalla"/>
                          </a:rPr>
                          <m:t>μ</m:t>
                        </m:r>
                        <m:r>
                          <a:rPr lang="en-US" sz="2400">
                            <a:effectLst/>
                            <a:latin typeface="Cambria Math"/>
                            <a:ea typeface="Calibri"/>
                            <a:cs typeface="Sakkal Majalla"/>
                          </a:rPr>
                          <m:t> × </m:t>
                        </m:r>
                        <m:r>
                          <m:rPr>
                            <m:sty m:val="p"/>
                          </m:rPr>
                          <a:rPr lang="en-US" sz="2400">
                            <a:effectLst/>
                            <a:latin typeface="Cambria Math"/>
                            <a:ea typeface="Calibri"/>
                            <a:cs typeface="Sakkal Majalla"/>
                          </a:rPr>
                          <m:t>a</m:t>
                        </m:r>
                      </m:den>
                    </m:f>
                  </m:oMath>
                </a14:m>
                <a:endParaRPr lang="en-US" sz="16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776864" cy="3535583"/>
              </a:xfrm>
              <a:prstGeom prst="rect">
                <a:avLst/>
              </a:prstGeom>
              <a:blipFill rotWithShape="1">
                <a:blip r:embed="rId2"/>
                <a:stretch>
                  <a:fillRect l="-2038" r="-1176" b="-1207"/>
                </a:stretch>
              </a:blipFill>
            </p:spPr>
            <p:txBody>
              <a:bodyPr/>
              <a:lstStyle/>
              <a:p>
                <a:r>
                  <a:rPr lang="ar-EG">
                    <a:noFill/>
                  </a:rPr>
                  <a:t> </a:t>
                </a:r>
              </a:p>
            </p:txBody>
          </p:sp>
        </mc:Fallback>
      </mc:AlternateContent>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534"/>
          <a:stretch/>
        </p:blipFill>
        <p:spPr bwMode="auto">
          <a:xfrm>
            <a:off x="2915816" y="4732334"/>
            <a:ext cx="3528392" cy="200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74620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1008112"/>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قوة الفرملة المماسية بالنسبة لمحور الإرتكاز</a:t>
            </a:r>
            <a:b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الثانية: عندما يمر خط عمل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بنقطة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تقع أسفل نقطة محور الإرتكاز</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776864" cy="3507242"/>
              </a:xfrm>
              <a:prstGeom prst="rect">
                <a:avLst/>
              </a:prstGeom>
            </p:spPr>
            <p:txBody>
              <a:bodyPr wrap="square">
                <a:spAutoFit/>
              </a:bodyPr>
              <a:lstStyle/>
              <a:p>
                <a:pPr algn="just">
                  <a:lnSpc>
                    <a:spcPct val="130000"/>
                  </a:lnSpc>
                  <a:tabLst>
                    <a:tab pos="0" algn="l"/>
                    <a:tab pos="431800" algn="l"/>
                    <a:tab pos="1295400" algn="l"/>
                    <a:tab pos="1727200" algn="l"/>
                    <a:tab pos="2159000" algn="l"/>
                    <a:tab pos="2590800" algn="l"/>
                    <a:tab pos="3282950"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تلك الحالة وفيه نلاحظ أن </a:t>
                </a:r>
                <a:r>
                  <a:rPr lang="ar-EG" sz="2400" dirty="0">
                    <a:latin typeface="Cambria Math"/>
                    <a:ea typeface="Calibri"/>
                    <a:cs typeface="Sakkal Majalla"/>
                  </a:rPr>
                  <a:t>قوة الفرملة المماسية تمر بنقطة أسفل محور الإرتكاز وأن عجلة الفرملة تدور </a:t>
                </a:r>
                <a:r>
                  <a:rPr lang="ar-EG" sz="2400" dirty="0" smtClean="0">
                    <a:latin typeface="Cambria Math"/>
                    <a:ea typeface="Calibri"/>
                    <a:cs typeface="Sakkal Majalla"/>
                  </a:rPr>
                  <a:t>عكس عقارب </a:t>
                </a:r>
                <a:r>
                  <a:rPr lang="ar-EG" sz="2400" dirty="0">
                    <a:latin typeface="Cambria Math"/>
                    <a:ea typeface="Calibri"/>
                    <a:cs typeface="Sakkal Majalla"/>
                  </a:rPr>
                  <a:t>الساعة وبأخد العزوم حول نقطة محور الإرتكاز فإن القوة العمودية وكذلك العزم الفرملي يتم الحصول عليهما كما يلي:</a:t>
                </a:r>
                <a:endParaRPr lang="en-US" sz="1600" dirty="0">
                  <a:effectLst/>
                  <a:latin typeface="Calibri"/>
                  <a:ea typeface="Calibri"/>
                  <a:cs typeface="Arial"/>
                </a:endParaRPr>
              </a:p>
              <a:p>
                <a:pPr>
                  <a:lnSpc>
                    <a:spcPct val="130000"/>
                  </a:lnSpc>
                </a:pPr>
                <a14:m>
                  <m:oMathPara xmlns:m="http://schemas.openxmlformats.org/officeDocument/2006/math">
                    <m:oMathParaPr>
                      <m:jc m:val="centerGroup"/>
                    </m:oMathParaPr>
                    <m:oMath xmlns:m="http://schemas.openxmlformats.org/officeDocument/2006/math">
                      <m:sSub>
                        <m:sSubPr>
                          <m:ctrlPr>
                            <a:rPr lang="en-US" sz="2400" i="1" smtClean="0">
                              <a:latin typeface="Cambria Math"/>
                              <a:ea typeface="Calibri"/>
                              <a:cs typeface="Sakkal Majalla"/>
                            </a:rPr>
                          </m:ctrlPr>
                        </m:sSubPr>
                        <m:e>
                          <m:r>
                            <a:rPr lang="en-US" sz="2400" i="1">
                              <a:effectLst/>
                              <a:latin typeface="Cambria Math"/>
                              <a:ea typeface="Calibri"/>
                              <a:cs typeface="Sakkal Majalla"/>
                            </a:rPr>
                            <m:t>𝑅</m:t>
                          </m:r>
                        </m:e>
                        <m:sub>
                          <m:r>
                            <m:rPr>
                              <m:sty m:val="p"/>
                            </m:rPr>
                            <a:rPr lang="en-US" sz="2400">
                              <a:effectLst/>
                              <a:latin typeface="Cambria Math"/>
                              <a:ea typeface="Calibri"/>
                              <a:cs typeface="Sakkal Majalla"/>
                            </a:rPr>
                            <m:t>N</m:t>
                          </m:r>
                        </m:sub>
                      </m:sSub>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𝑡</m:t>
                          </m:r>
                        </m:sub>
                      </m:sSub>
                      <m:r>
                        <a:rPr lang="en-US" sz="2400">
                          <a:effectLst/>
                          <a:latin typeface="Cambria Math"/>
                          <a:ea typeface="Calibri"/>
                          <a:cs typeface="Sakkal Majalla"/>
                        </a:rPr>
                        <m:t>×</m:t>
                      </m:r>
                      <m:r>
                        <m:rPr>
                          <m:sty m:val="p"/>
                        </m:rPr>
                        <a:rPr lang="en-US" sz="2400">
                          <a:effectLst/>
                          <a:latin typeface="Cambria Math"/>
                          <a:ea typeface="Calibri"/>
                          <a:cs typeface="Sakkal Majalla"/>
                        </a:rPr>
                        <m:t>a</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oMath>
                  </m:oMathPara>
                </a14:m>
                <a:endParaRPr lang="en-US" sz="1600" dirty="0" smtClean="0">
                  <a:effectLst/>
                  <a:latin typeface="Calibri"/>
                  <a:ea typeface="Calibri"/>
                  <a:cs typeface="Arial"/>
                </a:endParaRPr>
              </a:p>
              <a:p>
                <a:pPr marL="863600">
                  <a:lnSpc>
                    <a:spcPct val="130000"/>
                  </a:lnSpc>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 القوة العمودية: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R</m:t>
                        </m:r>
                      </m:e>
                      <m:sub>
                        <m:r>
                          <m:rPr>
                            <m:sty m:val="p"/>
                          </m:rPr>
                          <a:rPr lang="en-US" sz="2400">
                            <a:effectLst/>
                            <a:latin typeface="Cambria Math"/>
                            <a:ea typeface="Calibri"/>
                            <a:cs typeface="Sakkal Majalla"/>
                          </a:rPr>
                          <m:t>N</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a:rPr lang="en-US" sz="2400">
                            <a:effectLst/>
                            <a:latin typeface="Cambria Math"/>
                            <a:ea typeface="Calibri"/>
                            <a:cs typeface="Sakkal Majalla"/>
                          </a:rPr>
                          <m:t> </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num>
                      <m:den>
                        <m:r>
                          <m:rPr>
                            <m:sty m:val="p"/>
                          </m:rPr>
                          <a:rPr lang="en-US" sz="2400">
                            <a:effectLst/>
                            <a:latin typeface="Cambria Math"/>
                            <a:ea typeface="Calibri"/>
                            <a:cs typeface="Sakkal Majalla"/>
                          </a:rPr>
                          <m:t>x</m:t>
                        </m:r>
                        <m:r>
                          <a:rPr lang="en-US" sz="2400">
                            <a:effectLst/>
                            <a:latin typeface="Cambria Math"/>
                            <a:ea typeface="Calibri"/>
                            <a:cs typeface="Sakkal Majalla"/>
                          </a:rPr>
                          <m:t> </m:t>
                        </m:r>
                        <m:r>
                          <a:rPr lang="en-US" sz="2400" i="1">
                            <a:effectLst/>
                            <a:latin typeface="Cambria Math"/>
                            <a:ea typeface="Calibri"/>
                            <a:cs typeface="Sakkal Majalla"/>
                          </a:rPr>
                          <m:t>−</m:t>
                        </m:r>
                        <m:r>
                          <a:rPr lang="en-US" sz="2400">
                            <a:effectLst/>
                            <a:latin typeface="Cambria Math"/>
                            <a:ea typeface="Calibri"/>
                            <a:cs typeface="Sakkal Majalla"/>
                          </a:rPr>
                          <m:t> </m:t>
                        </m:r>
                        <m:r>
                          <m:rPr>
                            <m:sty m:val="p"/>
                          </m:rPr>
                          <a:rPr lang="en-US" sz="2400">
                            <a:effectLst/>
                            <a:latin typeface="Cambria Math"/>
                            <a:ea typeface="Calibri"/>
                            <a:cs typeface="Sakkal Majalla"/>
                          </a:rPr>
                          <m:t>μ</m:t>
                        </m:r>
                        <m:r>
                          <a:rPr lang="en-US" sz="2400">
                            <a:effectLst/>
                            <a:latin typeface="Cambria Math"/>
                            <a:ea typeface="Calibri"/>
                            <a:cs typeface="Sakkal Majalla"/>
                          </a:rPr>
                          <m:t> × </m:t>
                        </m:r>
                        <m:r>
                          <m:rPr>
                            <m:sty m:val="p"/>
                          </m:rPr>
                          <a:rPr lang="en-US" sz="2400">
                            <a:effectLst/>
                            <a:latin typeface="Cambria Math"/>
                            <a:ea typeface="Calibri"/>
                            <a:cs typeface="Sakkal Majalla"/>
                          </a:rPr>
                          <m:t>a</m:t>
                        </m:r>
                      </m:den>
                    </m:f>
                  </m:oMath>
                </a14:m>
                <a:endParaRPr lang="en-US" sz="1600" dirty="0">
                  <a:effectLst/>
                  <a:latin typeface="Calibri"/>
                  <a:ea typeface="Calibri"/>
                  <a:cs typeface="Arial"/>
                </a:endParaRPr>
              </a:p>
              <a:p>
                <a:pPr marL="863600">
                  <a:lnSpc>
                    <a:spcPct val="130000"/>
                  </a:lnSpc>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العزم الفرملي: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T</m:t>
                        </m:r>
                      </m:e>
                      <m:sub>
                        <m:r>
                          <m:rPr>
                            <m:sty m:val="p"/>
                          </m:rPr>
                          <a:rPr lang="en-US" sz="2400">
                            <a:effectLst/>
                            <a:latin typeface="Cambria Math"/>
                            <a:ea typeface="Calibri"/>
                            <a:cs typeface="Sakkal Majalla"/>
                          </a:rPr>
                          <m:t>B</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m:rPr>
                            <m:sty m:val="p"/>
                          </m:rPr>
                          <a:rPr lang="en-US" sz="2400">
                            <a:effectLst/>
                            <a:latin typeface="Cambria Math"/>
                            <a:ea typeface="Calibri"/>
                            <a:cs typeface="Sakkal Majalla"/>
                          </a:rPr>
                          <m:t>μ</m:t>
                        </m:r>
                        <m:r>
                          <a:rPr lang="en-US" sz="2400">
                            <a:effectLst/>
                            <a:latin typeface="Cambria Math"/>
                            <a:ea typeface="Calibri"/>
                            <a:cs typeface="Sakkal Majalla"/>
                          </a:rPr>
                          <m:t>×</m:t>
                        </m:r>
                        <m:r>
                          <a:rPr lang="en-US" sz="2400" i="1">
                            <a:effectLst/>
                            <a:latin typeface="Cambria Math"/>
                            <a:ea typeface="Calibri"/>
                            <a:cs typeface="Sakkal Majalla"/>
                          </a:rPr>
                          <m:t>𝑃</m:t>
                        </m:r>
                        <m:r>
                          <a:rPr lang="en-US" sz="2400" i="1">
                            <a:effectLst/>
                            <a:latin typeface="Cambria Math"/>
                            <a:ea typeface="Calibri"/>
                            <a:cs typeface="Sakkal Majalla"/>
                          </a:rPr>
                          <m:t>×</m:t>
                        </m:r>
                        <m:r>
                          <a:rPr lang="en-US" sz="2400" i="1">
                            <a:effectLst/>
                            <a:latin typeface="Cambria Math"/>
                            <a:ea typeface="Calibri"/>
                            <a:cs typeface="Sakkal Majalla"/>
                          </a:rPr>
                          <m:t>𝑙</m:t>
                        </m:r>
                        <m:r>
                          <a:rPr lang="en-US" sz="2400" i="1">
                            <a:effectLst/>
                            <a:latin typeface="Cambria Math"/>
                            <a:ea typeface="Calibri"/>
                            <a:cs typeface="Sakkal Majalla"/>
                          </a:rPr>
                          <m:t>×</m:t>
                        </m:r>
                        <m:r>
                          <a:rPr lang="en-US" sz="2400" i="1">
                            <a:effectLst/>
                            <a:latin typeface="Cambria Math"/>
                            <a:ea typeface="Calibri"/>
                            <a:cs typeface="Sakkal Majalla"/>
                          </a:rPr>
                          <m:t>𝑟</m:t>
                        </m:r>
                      </m:num>
                      <m:den>
                        <m:r>
                          <a:rPr lang="en-US" sz="2400" i="1">
                            <a:effectLst/>
                            <a:latin typeface="Cambria Math"/>
                            <a:ea typeface="Calibri"/>
                            <a:cs typeface="Sakkal Majalla"/>
                          </a:rPr>
                          <m:t>𝑥</m:t>
                        </m:r>
                        <m:r>
                          <a:rPr lang="en-US" sz="2400" i="1">
                            <a:effectLst/>
                            <a:latin typeface="Cambria Math"/>
                            <a:ea typeface="Calibri"/>
                            <a:cs typeface="Sakkal Majalla"/>
                          </a:rPr>
                          <m:t> − </m:t>
                        </m:r>
                        <m:r>
                          <a:rPr lang="en-US" sz="2400" i="1">
                            <a:effectLst/>
                            <a:latin typeface="Cambria Math"/>
                            <a:ea typeface="Calibri"/>
                            <a:cs typeface="Sakkal Majalla"/>
                          </a:rPr>
                          <m:t>𝜇</m:t>
                        </m:r>
                        <m:r>
                          <a:rPr lang="en-US" sz="2400" i="1">
                            <a:effectLst/>
                            <a:latin typeface="Cambria Math"/>
                            <a:ea typeface="Calibri"/>
                            <a:cs typeface="Sakkal Majalla"/>
                          </a:rPr>
                          <m:t> × </m:t>
                        </m:r>
                        <m:r>
                          <a:rPr lang="en-US" sz="2400" i="1">
                            <a:effectLst/>
                            <a:latin typeface="Cambria Math"/>
                            <a:ea typeface="Calibri"/>
                            <a:cs typeface="Sakkal Majalla"/>
                          </a:rPr>
                          <m:t>𝑎</m:t>
                        </m:r>
                      </m:den>
                    </m:f>
                  </m:oMath>
                </a14:m>
                <a:endParaRPr lang="en-US" sz="16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776864" cy="3507242"/>
              </a:xfrm>
              <a:prstGeom prst="rect">
                <a:avLst/>
              </a:prstGeom>
              <a:blipFill rotWithShape="1">
                <a:blip r:embed="rId2"/>
                <a:stretch>
                  <a:fillRect l="-2116" r="-1176" b="-1215"/>
                </a:stretch>
              </a:blipFill>
            </p:spPr>
            <p:txBody>
              <a:bodyPr/>
              <a:lstStyle/>
              <a:p>
                <a:r>
                  <a:rPr lang="ar-EG">
                    <a:noFill/>
                  </a:rPr>
                  <a:t> </a:t>
                </a:r>
              </a:p>
            </p:txBody>
          </p:sp>
        </mc:Fallback>
      </mc:AlternateContent>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5252"/>
          <a:stretch/>
        </p:blipFill>
        <p:spPr bwMode="auto">
          <a:xfrm>
            <a:off x="3562348" y="4797153"/>
            <a:ext cx="3313908"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8341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1008112"/>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قوة الفرملة المماسية بالنسبة لمحور الإرتكاز</a:t>
            </a:r>
            <a:b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الثالثة</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عندما يمر خط عمل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بنقطة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تقع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أعلى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نقطة محور الإرتكاز</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776864" cy="3599512"/>
              </a:xfrm>
              <a:prstGeom prst="rect">
                <a:avLst/>
              </a:prstGeom>
            </p:spPr>
            <p:txBody>
              <a:bodyPr wrap="square">
                <a:spAutoFit/>
              </a:bodyPr>
              <a:lstStyle/>
              <a:p>
                <a:pPr algn="just">
                  <a:lnSpc>
                    <a:spcPct val="130000"/>
                  </a:lnSpc>
                  <a:tabLst>
                    <a:tab pos="0" algn="l"/>
                    <a:tab pos="431800" algn="l"/>
                    <a:tab pos="1295400" algn="l"/>
                    <a:tab pos="1727200" algn="l"/>
                    <a:tab pos="2159000" algn="l"/>
                    <a:tab pos="2590800" algn="l"/>
                    <a:tab pos="3282950"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تلك الحالة وفيه نلاحظ أن </a:t>
                </a:r>
                <a:r>
                  <a:rPr lang="ar-EG" sz="2400" dirty="0">
                    <a:latin typeface="Cambria Math"/>
                    <a:ea typeface="Calibri"/>
                    <a:cs typeface="Sakkal Majalla"/>
                  </a:rPr>
                  <a:t>قوة الفرملة المماسية تمر بنقطة أسفل محور الإرتكاز وأن عجلة الفرملة تدور </a:t>
                </a:r>
                <a:r>
                  <a:rPr lang="ar-EG" sz="2400" dirty="0" smtClean="0">
                    <a:latin typeface="Cambria Math"/>
                    <a:ea typeface="Calibri"/>
                    <a:cs typeface="Sakkal Majalla"/>
                  </a:rPr>
                  <a:t>مع عقارب </a:t>
                </a:r>
                <a:r>
                  <a:rPr lang="ar-EG" sz="2400" dirty="0">
                    <a:latin typeface="Cambria Math"/>
                    <a:ea typeface="Calibri"/>
                    <a:cs typeface="Sakkal Majalla"/>
                  </a:rPr>
                  <a:t>الساعة وبأخد العزوم حول نقطة محور الإرتكاز فإن القوة العمودية وكذلك العزم الفرملي يتم الحصول عليهما كما يلي:</a:t>
                </a:r>
                <a:endParaRPr lang="en-US" sz="1600" dirty="0">
                  <a:effectLst/>
                  <a:latin typeface="Calibri"/>
                  <a:ea typeface="Calibri"/>
                  <a:cs typeface="Arial"/>
                </a:endParaRPr>
              </a:p>
              <a:p>
                <a:pPr>
                  <a:lnSpc>
                    <a:spcPct val="115000"/>
                  </a:lnSpc>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m:rPr>
                              <m:sty m:val="p"/>
                            </m:rPr>
                            <a:rPr lang="en-US" sz="2400">
                              <a:effectLst/>
                              <a:latin typeface="Cambria Math"/>
                              <a:ea typeface="Calibri"/>
                              <a:cs typeface="Sakkal Majalla"/>
                            </a:rPr>
                            <m:t>N</m:t>
                          </m:r>
                        </m:sub>
                      </m:sSub>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𝑡</m:t>
                          </m:r>
                        </m:sub>
                      </m:sSub>
                      <m:r>
                        <a:rPr lang="en-US" sz="2400">
                          <a:effectLst/>
                          <a:latin typeface="Cambria Math"/>
                          <a:ea typeface="Calibri"/>
                          <a:cs typeface="Sakkal Majalla"/>
                        </a:rPr>
                        <m:t>×</m:t>
                      </m:r>
                      <m:r>
                        <m:rPr>
                          <m:sty m:val="p"/>
                        </m:rPr>
                        <a:rPr lang="en-US" sz="2400">
                          <a:effectLst/>
                          <a:latin typeface="Cambria Math"/>
                          <a:ea typeface="Calibri"/>
                          <a:cs typeface="Sakkal Majalla"/>
                        </a:rPr>
                        <m:t>a</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oMath>
                  </m:oMathPara>
                </a14:m>
                <a:endParaRPr lang="en-US" sz="1600" dirty="0">
                  <a:effectLst/>
                  <a:latin typeface="Calibri"/>
                  <a:ea typeface="Calibri"/>
                  <a:cs typeface="Arial"/>
                </a:endParaRPr>
              </a:p>
              <a:p>
                <a:pPr marL="863600">
                  <a:lnSpc>
                    <a:spcPct val="115000"/>
                  </a:lnSpc>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 القوة العمودية: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R</m:t>
                        </m:r>
                      </m:e>
                      <m:sub>
                        <m:r>
                          <m:rPr>
                            <m:sty m:val="p"/>
                          </m:rPr>
                          <a:rPr lang="en-US" sz="2400">
                            <a:effectLst/>
                            <a:latin typeface="Cambria Math"/>
                            <a:ea typeface="Calibri"/>
                            <a:cs typeface="Sakkal Majalla"/>
                          </a:rPr>
                          <m:t>N</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a:rPr lang="en-US" sz="2400">
                            <a:effectLst/>
                            <a:latin typeface="Cambria Math"/>
                            <a:ea typeface="Calibri"/>
                            <a:cs typeface="Sakkal Majalla"/>
                          </a:rPr>
                          <m:t> </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num>
                      <m:den>
                        <m:r>
                          <m:rPr>
                            <m:sty m:val="p"/>
                          </m:rPr>
                          <a:rPr lang="en-US" sz="2400">
                            <a:effectLst/>
                            <a:latin typeface="Cambria Math"/>
                            <a:ea typeface="Calibri"/>
                            <a:cs typeface="Sakkal Majalla"/>
                          </a:rPr>
                          <m:t>x</m:t>
                        </m:r>
                        <m:r>
                          <a:rPr lang="en-US" sz="2400">
                            <a:effectLst/>
                            <a:latin typeface="Cambria Math"/>
                            <a:ea typeface="Calibri"/>
                            <a:cs typeface="Sakkal Majalla"/>
                          </a:rPr>
                          <m:t> </m:t>
                        </m:r>
                        <m:r>
                          <a:rPr lang="en-US" sz="2400" i="1">
                            <a:effectLst/>
                            <a:latin typeface="Cambria Math"/>
                            <a:ea typeface="Calibri"/>
                            <a:cs typeface="Sakkal Majalla"/>
                          </a:rPr>
                          <m:t>−</m:t>
                        </m:r>
                        <m:r>
                          <a:rPr lang="en-US" sz="2400">
                            <a:effectLst/>
                            <a:latin typeface="Cambria Math"/>
                            <a:ea typeface="Calibri"/>
                            <a:cs typeface="Sakkal Majalla"/>
                          </a:rPr>
                          <m:t> </m:t>
                        </m:r>
                        <m:r>
                          <m:rPr>
                            <m:sty m:val="p"/>
                          </m:rPr>
                          <a:rPr lang="en-US" sz="2400">
                            <a:effectLst/>
                            <a:latin typeface="Cambria Math"/>
                            <a:ea typeface="Calibri"/>
                            <a:cs typeface="Sakkal Majalla"/>
                          </a:rPr>
                          <m:t>μ</m:t>
                        </m:r>
                        <m:r>
                          <a:rPr lang="en-US" sz="2400">
                            <a:effectLst/>
                            <a:latin typeface="Cambria Math"/>
                            <a:ea typeface="Calibri"/>
                            <a:cs typeface="Sakkal Majalla"/>
                          </a:rPr>
                          <m:t> × </m:t>
                        </m:r>
                        <m:r>
                          <m:rPr>
                            <m:sty m:val="p"/>
                          </m:rPr>
                          <a:rPr lang="en-US" sz="2400">
                            <a:effectLst/>
                            <a:latin typeface="Cambria Math"/>
                            <a:ea typeface="Calibri"/>
                            <a:cs typeface="Sakkal Majalla"/>
                          </a:rPr>
                          <m:t>a</m:t>
                        </m:r>
                      </m:den>
                    </m:f>
                  </m:oMath>
                </a14:m>
                <a:endParaRPr lang="en-US" sz="1600" dirty="0">
                  <a:effectLst/>
                  <a:latin typeface="Calibri"/>
                  <a:ea typeface="Calibri"/>
                  <a:cs typeface="Arial"/>
                </a:endParaRPr>
              </a:p>
              <a:p>
                <a:pPr marL="863600">
                  <a:lnSpc>
                    <a:spcPct val="115000"/>
                  </a:lnSpc>
                </a:pPr>
                <a:r>
                  <a:rPr lang="en-US" sz="2400" dirty="0">
                    <a:effectLst/>
                    <a:latin typeface="Cambria Math"/>
                    <a:ea typeface="Calibri"/>
                    <a:cs typeface="Sakkal Majalla"/>
                    <a:sym typeface="Symbol"/>
                  </a:rPr>
                  <a:t></a:t>
                </a:r>
                <a:r>
                  <a:rPr lang="ar-EG" sz="2400" dirty="0">
                    <a:effectLst/>
                    <a:latin typeface="Cambria Math"/>
                    <a:ea typeface="Calibri"/>
                    <a:cs typeface="Sakkal Majalla"/>
                  </a:rPr>
                  <a:t>العزم الفرملي:		</a:t>
                </a:r>
                <a14:m>
                  <m:oMath xmlns:m="http://schemas.openxmlformats.org/officeDocument/2006/math">
                    <m:sSub>
                      <m:sSubPr>
                        <m:ctrlPr>
                          <a:rPr lang="en-US" sz="2400" i="1">
                            <a:effectLst/>
                            <a:latin typeface="Cambria Math"/>
                            <a:ea typeface="Calibri"/>
                            <a:cs typeface="Sakkal Majalla"/>
                          </a:rPr>
                        </m:ctrlPr>
                      </m:sSubPr>
                      <m:e>
                        <m:r>
                          <m:rPr>
                            <m:sty m:val="p"/>
                          </m:rPr>
                          <a:rPr lang="en-US" sz="2400">
                            <a:effectLst/>
                            <a:latin typeface="Cambria Math"/>
                            <a:ea typeface="Calibri"/>
                            <a:cs typeface="Sakkal Majalla"/>
                          </a:rPr>
                          <m:t>T</m:t>
                        </m:r>
                      </m:e>
                      <m:sub>
                        <m:r>
                          <m:rPr>
                            <m:sty m:val="p"/>
                          </m:rPr>
                          <a:rPr lang="en-US" sz="2400">
                            <a:effectLst/>
                            <a:latin typeface="Cambria Math"/>
                            <a:ea typeface="Calibri"/>
                            <a:cs typeface="Sakkal Majalla"/>
                          </a:rPr>
                          <m:t>B</m:t>
                        </m:r>
                      </m:sub>
                    </m:sSub>
                    <m:r>
                      <a:rPr lang="en-US" sz="2400">
                        <a:effectLst/>
                        <a:latin typeface="Cambria Math"/>
                        <a:ea typeface="Calibri"/>
                        <a:cs typeface="Sakkal Majalla"/>
                      </a:rPr>
                      <m:t>=</m:t>
                    </m:r>
                    <m:f>
                      <m:fPr>
                        <m:ctrlPr>
                          <a:rPr lang="en-US" sz="2400" i="1">
                            <a:effectLst/>
                            <a:latin typeface="Cambria Math"/>
                            <a:ea typeface="Calibri"/>
                            <a:cs typeface="Sakkal Majalla"/>
                          </a:rPr>
                        </m:ctrlPr>
                      </m:fPr>
                      <m:num>
                        <m:r>
                          <m:rPr>
                            <m:sty m:val="p"/>
                          </m:rPr>
                          <a:rPr lang="en-US" sz="2400">
                            <a:effectLst/>
                            <a:latin typeface="Cambria Math"/>
                            <a:ea typeface="Calibri"/>
                            <a:cs typeface="Sakkal Majalla"/>
                          </a:rPr>
                          <m:t>μ</m:t>
                        </m:r>
                        <m:r>
                          <a:rPr lang="en-US" sz="2400">
                            <a:effectLst/>
                            <a:latin typeface="Cambria Math"/>
                            <a:ea typeface="Calibri"/>
                            <a:cs typeface="Sakkal Majalla"/>
                          </a:rPr>
                          <m:t>×</m:t>
                        </m:r>
                        <m:r>
                          <a:rPr lang="en-US" sz="2400" i="1">
                            <a:effectLst/>
                            <a:latin typeface="Cambria Math"/>
                            <a:ea typeface="Calibri"/>
                            <a:cs typeface="Sakkal Majalla"/>
                          </a:rPr>
                          <m:t>𝑃</m:t>
                        </m:r>
                        <m:r>
                          <a:rPr lang="en-US" sz="2400" i="1">
                            <a:effectLst/>
                            <a:latin typeface="Cambria Math"/>
                            <a:ea typeface="Calibri"/>
                            <a:cs typeface="Sakkal Majalla"/>
                          </a:rPr>
                          <m:t>×</m:t>
                        </m:r>
                        <m:r>
                          <a:rPr lang="en-US" sz="2400" i="1">
                            <a:effectLst/>
                            <a:latin typeface="Cambria Math"/>
                            <a:ea typeface="Calibri"/>
                            <a:cs typeface="Sakkal Majalla"/>
                          </a:rPr>
                          <m:t>𝑙</m:t>
                        </m:r>
                        <m:r>
                          <a:rPr lang="en-US" sz="2400" i="1">
                            <a:effectLst/>
                            <a:latin typeface="Cambria Math"/>
                            <a:ea typeface="Calibri"/>
                            <a:cs typeface="Sakkal Majalla"/>
                          </a:rPr>
                          <m:t>×</m:t>
                        </m:r>
                        <m:r>
                          <a:rPr lang="en-US" sz="2400" i="1">
                            <a:effectLst/>
                            <a:latin typeface="Cambria Math"/>
                            <a:ea typeface="Calibri"/>
                            <a:cs typeface="Sakkal Majalla"/>
                          </a:rPr>
                          <m:t>𝑟</m:t>
                        </m:r>
                      </m:num>
                      <m:den>
                        <m:r>
                          <a:rPr lang="en-US" sz="2400" i="1">
                            <a:effectLst/>
                            <a:latin typeface="Cambria Math"/>
                            <a:ea typeface="Calibri"/>
                            <a:cs typeface="Sakkal Majalla"/>
                          </a:rPr>
                          <m:t>𝑥</m:t>
                        </m:r>
                        <m:r>
                          <a:rPr lang="en-US" sz="2400" i="1">
                            <a:effectLst/>
                            <a:latin typeface="Cambria Math"/>
                            <a:ea typeface="Calibri"/>
                            <a:cs typeface="Sakkal Majalla"/>
                          </a:rPr>
                          <m:t> − </m:t>
                        </m:r>
                        <m:r>
                          <a:rPr lang="en-US" sz="2400" i="1">
                            <a:effectLst/>
                            <a:latin typeface="Cambria Math"/>
                            <a:ea typeface="Calibri"/>
                            <a:cs typeface="Sakkal Majalla"/>
                          </a:rPr>
                          <m:t>𝜇</m:t>
                        </m:r>
                        <m:r>
                          <a:rPr lang="en-US" sz="2400" i="1">
                            <a:effectLst/>
                            <a:latin typeface="Cambria Math"/>
                            <a:ea typeface="Calibri"/>
                            <a:cs typeface="Sakkal Majalla"/>
                          </a:rPr>
                          <m:t> × </m:t>
                        </m:r>
                        <m:r>
                          <a:rPr lang="en-US" sz="2400" i="1">
                            <a:effectLst/>
                            <a:latin typeface="Cambria Math"/>
                            <a:ea typeface="Calibri"/>
                            <a:cs typeface="Sakkal Majalla"/>
                          </a:rPr>
                          <m:t>𝑎</m:t>
                        </m:r>
                      </m:den>
                    </m:f>
                  </m:oMath>
                </a14:m>
                <a:endParaRPr lang="en-US" sz="1600" dirty="0">
                  <a:effectLst/>
                  <a:latin typeface="Calibri"/>
                  <a:ea typeface="Calibri"/>
                  <a:cs typeface="Arial"/>
                </a:endParaRPr>
              </a:p>
              <a:p>
                <a:pPr marL="863600">
                  <a:lnSpc>
                    <a:spcPct val="130000"/>
                  </a:lnSpc>
                </a:pPr>
                <a:endParaRPr lang="en-US" sz="16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776864" cy="3599512"/>
              </a:xfrm>
              <a:prstGeom prst="rect">
                <a:avLst/>
              </a:prstGeom>
              <a:blipFill rotWithShape="1">
                <a:blip r:embed="rId2"/>
                <a:stretch>
                  <a:fillRect l="-2038" r="-1176"/>
                </a:stretch>
              </a:blipFill>
            </p:spPr>
            <p:txBody>
              <a:bodyPr/>
              <a:lstStyle/>
              <a:p>
                <a:r>
                  <a:rPr lang="ar-EG">
                    <a:noFill/>
                  </a:rPr>
                  <a:t> </a:t>
                </a:r>
              </a:p>
            </p:txBody>
          </p:sp>
        </mc:Fallback>
      </mc:AlternateContent>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154"/>
          <a:stretch/>
        </p:blipFill>
        <p:spPr bwMode="auto">
          <a:xfrm>
            <a:off x="2915816" y="4581128"/>
            <a:ext cx="3600400" cy="201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1317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188640"/>
            <a:ext cx="7776864" cy="1008112"/>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حالات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خط </a:t>
            </a: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عمل قوة الفرملة المماسية بالنسبة لمحور الإرتكاز</a:t>
            </a:r>
            <a:b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الحالة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الثالثة</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عندما يمر خط عمل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القوة بنقطة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تقع </a:t>
            </a:r>
            <a:r>
              <a:rPr lang="ar-EG" sz="27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أعلى نقطة </a:t>
            </a:r>
            <a:r>
              <a:rPr lang="ar-EG" sz="27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محور الإرتكاز</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1196752"/>
                <a:ext cx="7776864" cy="3696268"/>
              </a:xfrm>
              <a:prstGeom prst="rect">
                <a:avLst/>
              </a:prstGeom>
            </p:spPr>
            <p:txBody>
              <a:bodyPr wrap="square">
                <a:spAutoFit/>
              </a:bodyPr>
              <a:lstStyle/>
              <a:p>
                <a:pPr algn="just">
                  <a:lnSpc>
                    <a:spcPct val="130000"/>
                  </a:lnSpc>
                  <a:tabLst>
                    <a:tab pos="0" algn="l"/>
                    <a:tab pos="431800" algn="l"/>
                    <a:tab pos="1295400" algn="l"/>
                    <a:tab pos="1727200" algn="l"/>
                    <a:tab pos="2159000" algn="l"/>
                    <a:tab pos="2590800" algn="l"/>
                    <a:tab pos="3282950" algn="l"/>
                  </a:tabLst>
                </a:pPr>
                <a:r>
                  <a:rPr lang="ar-EG" sz="2400" dirty="0" smtClean="0">
                    <a:effectLst/>
                    <a:latin typeface="Cambria Math" panose="02040503050406030204" pitchFamily="18" charset="0"/>
                    <a:ea typeface="Cambria Math" panose="02040503050406030204" pitchFamily="18" charset="0"/>
                    <a:cs typeface="Sakkal Majalla" panose="02000000000000000000" pitchFamily="2" charset="-78"/>
                  </a:rPr>
                  <a:t>الشكل التالي يوضح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تلك الحالة وفيه نلاحظ أن </a:t>
                </a:r>
                <a:r>
                  <a:rPr lang="ar-EG" sz="2400" dirty="0">
                    <a:latin typeface="Cambria Math"/>
                    <a:ea typeface="Calibri"/>
                    <a:cs typeface="Sakkal Majalla"/>
                  </a:rPr>
                  <a:t>قوة الفرملة المماسية تمر بنقطة أسفل محور الإرتكاز وأن عجلة الفرملة تدور </a:t>
                </a:r>
                <a:r>
                  <a:rPr lang="ar-EG" sz="2400" dirty="0" smtClean="0">
                    <a:latin typeface="Cambria Math"/>
                    <a:ea typeface="Calibri"/>
                    <a:cs typeface="Sakkal Majalla"/>
                  </a:rPr>
                  <a:t>عكس عقارب </a:t>
                </a:r>
                <a:r>
                  <a:rPr lang="ar-EG" sz="2400" dirty="0">
                    <a:latin typeface="Cambria Math"/>
                    <a:ea typeface="Calibri"/>
                    <a:cs typeface="Sakkal Majalla"/>
                  </a:rPr>
                  <a:t>الساعة وبأخد العزوم حول نقطة محور الإرتكاز فإن القوة العمودية وكذلك العزم الفرملي يتم الحصول عليهما كما يلي:</a:t>
                </a:r>
                <a:endParaRPr lang="en-US" sz="1600" dirty="0">
                  <a:effectLst/>
                  <a:latin typeface="Calibri"/>
                  <a:ea typeface="Calibri"/>
                  <a:cs typeface="Arial"/>
                </a:endParaRPr>
              </a:p>
              <a:p>
                <a:pPr>
                  <a:lnSpc>
                    <a:spcPct val="150000"/>
                  </a:lnSpc>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m:rPr>
                              <m:sty m:val="p"/>
                            </m:rPr>
                            <a:rPr lang="en-US" sz="2400">
                              <a:effectLst/>
                              <a:latin typeface="Cambria Math"/>
                              <a:ea typeface="Calibri"/>
                              <a:cs typeface="Sakkal Majalla"/>
                            </a:rPr>
                            <m:t>N</m:t>
                          </m:r>
                        </m:sub>
                      </m:sSub>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𝐹</m:t>
                          </m:r>
                        </m:e>
                        <m:sub>
                          <m:r>
                            <a:rPr lang="en-US" sz="2400" i="1">
                              <a:effectLst/>
                              <a:latin typeface="Cambria Math"/>
                              <a:ea typeface="Calibri"/>
                              <a:cs typeface="Sakkal Majalla"/>
                            </a:rPr>
                            <m:t>𝑡</m:t>
                          </m:r>
                        </m:sub>
                      </m:sSub>
                      <m:r>
                        <a:rPr lang="en-US" sz="2400">
                          <a:effectLst/>
                          <a:latin typeface="Cambria Math"/>
                          <a:ea typeface="Calibri"/>
                          <a:cs typeface="Sakkal Majalla"/>
                        </a:rPr>
                        <m:t>×</m:t>
                      </m:r>
                      <m:r>
                        <m:rPr>
                          <m:sty m:val="p"/>
                        </m:rPr>
                        <a:rPr lang="en-US" sz="2400">
                          <a:effectLst/>
                          <a:latin typeface="Cambria Math"/>
                          <a:ea typeface="Calibri"/>
                          <a:cs typeface="Sakkal Majalla"/>
                        </a:rPr>
                        <m:t>a</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oMath>
                  </m:oMathPara>
                </a14:m>
                <a:endParaRPr lang="en-US" sz="1600" dirty="0">
                  <a:effectLst/>
                  <a:latin typeface="Calibri"/>
                  <a:ea typeface="Calibri"/>
                  <a:cs typeface="Arial"/>
                </a:endParaRPr>
              </a:p>
              <a:p>
                <a:pPr marL="863600">
                  <a:lnSpc>
                    <a:spcPct val="150000"/>
                  </a:lnSpc>
                </a:pPr>
                <a:r>
                  <a:rPr lang="en-US" sz="2400" b="1"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 القوة العمودية:		</a:t>
                </a:r>
                <a14:m>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m:rPr>
                            <m:sty m:val="p"/>
                          </m:rPr>
                          <a:rPr lang="en-US" sz="2400">
                            <a:effectLst/>
                            <a:latin typeface="Cambria Math" panose="02040503050406030204" pitchFamily="18" charset="0"/>
                            <a:ea typeface="Cambria Math" panose="02040503050406030204" pitchFamily="18" charset="0"/>
                            <a:cs typeface="Sakkal Majalla"/>
                          </a:rPr>
                          <m:t>R</m:t>
                        </m:r>
                      </m:e>
                      <m:sub>
                        <m:r>
                          <m:rPr>
                            <m:sty m:val="p"/>
                          </m:rPr>
                          <a:rPr lang="en-US" sz="2400">
                            <a:effectLst/>
                            <a:latin typeface="Cambria Math" panose="02040503050406030204" pitchFamily="18" charset="0"/>
                            <a:ea typeface="Cambria Math" panose="02040503050406030204" pitchFamily="18" charset="0"/>
                            <a:cs typeface="Sakkal Majalla"/>
                          </a:rPr>
                          <m:t>N</m:t>
                        </m:r>
                      </m:sub>
                    </m:sSub>
                    <m:r>
                      <a:rPr lang="en-US"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a:rPr lang="en-US" sz="2400">
                            <a:effectLst/>
                            <a:latin typeface="Cambria Math" panose="02040503050406030204" pitchFamily="18" charset="0"/>
                            <a:ea typeface="Cambria Math" panose="02040503050406030204" pitchFamily="18" charset="0"/>
                            <a:cs typeface="Sakkal Majalla"/>
                          </a:rPr>
                          <m:t> </m:t>
                        </m:r>
                        <m:r>
                          <m:rPr>
                            <m:sty m:val="p"/>
                          </m:rPr>
                          <a:rPr lang="en-US" sz="2400">
                            <a:effectLst/>
                            <a:latin typeface="Cambria Math" panose="02040503050406030204" pitchFamily="18" charset="0"/>
                            <a:ea typeface="Cambria Math" panose="02040503050406030204" pitchFamily="18" charset="0"/>
                            <a:cs typeface="Sakkal Majalla"/>
                          </a:rPr>
                          <m:t>P</m:t>
                        </m:r>
                        <m:r>
                          <a:rPr lang="en-US" sz="2400">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𝑙</m:t>
                        </m:r>
                      </m:num>
                      <m:den>
                        <m:r>
                          <m:rPr>
                            <m:sty m:val="p"/>
                          </m:rPr>
                          <a:rPr lang="en-US" sz="2400">
                            <a:effectLst/>
                            <a:latin typeface="Cambria Math" panose="02040503050406030204" pitchFamily="18" charset="0"/>
                            <a:ea typeface="Cambria Math" panose="02040503050406030204" pitchFamily="18" charset="0"/>
                            <a:cs typeface="Sakkal Majalla"/>
                          </a:rPr>
                          <m:t>x</m:t>
                        </m:r>
                        <m:r>
                          <a:rPr lang="en-US" sz="2400">
                            <a:effectLst/>
                            <a:latin typeface="Cambria Math" panose="02040503050406030204" pitchFamily="18" charset="0"/>
                            <a:ea typeface="Cambria Math" panose="02040503050406030204" pitchFamily="18" charset="0"/>
                            <a:cs typeface="Sakkal Majalla"/>
                          </a:rPr>
                          <m:t> + </m:t>
                        </m:r>
                        <m:r>
                          <m:rPr>
                            <m:sty m:val="p"/>
                          </m:rPr>
                          <a:rPr lang="en-US" sz="2400">
                            <a:effectLst/>
                            <a:latin typeface="Cambria Math" panose="02040503050406030204" pitchFamily="18" charset="0"/>
                            <a:ea typeface="Cambria Math" panose="02040503050406030204" pitchFamily="18" charset="0"/>
                            <a:cs typeface="Sakkal Majalla"/>
                          </a:rPr>
                          <m:t>μ</m:t>
                        </m:r>
                        <m:r>
                          <a:rPr lang="en-US" sz="2400">
                            <a:effectLst/>
                            <a:latin typeface="Cambria Math" panose="02040503050406030204" pitchFamily="18" charset="0"/>
                            <a:ea typeface="Cambria Math" panose="02040503050406030204" pitchFamily="18" charset="0"/>
                            <a:cs typeface="Sakkal Majalla"/>
                          </a:rPr>
                          <m:t> × </m:t>
                        </m:r>
                        <m:r>
                          <m:rPr>
                            <m:sty m:val="p"/>
                          </m:rPr>
                          <a:rPr lang="en-US" sz="2400">
                            <a:effectLst/>
                            <a:latin typeface="Cambria Math" panose="02040503050406030204" pitchFamily="18" charset="0"/>
                            <a:ea typeface="Cambria Math" panose="02040503050406030204" pitchFamily="18" charset="0"/>
                            <a:cs typeface="Sakkal Majalla"/>
                          </a:rPr>
                          <m:t>a</m:t>
                        </m:r>
                      </m:den>
                    </m:f>
                  </m:oMath>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a:p>
                <a:pPr marL="863600">
                  <a:lnSpc>
                    <a:spcPct val="130000"/>
                  </a:lnSpc>
                </a:pPr>
                <a:r>
                  <a:rPr lang="en-US" sz="2400" b="1"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4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400" dirty="0">
                    <a:effectLst/>
                    <a:latin typeface="Cambria Math" panose="02040503050406030204" pitchFamily="18" charset="0"/>
                    <a:ea typeface="Cambria Math" panose="02040503050406030204" pitchFamily="18" charset="0"/>
                    <a:cs typeface="Sakkal Majalla" panose="02000000000000000000" pitchFamily="2" charset="-78"/>
                  </a:rPr>
                  <a:t>العزم الفرملي:		</a:t>
                </a:r>
                <a14:m>
                  <m:oMath xmlns:m="http://schemas.openxmlformats.org/officeDocument/2006/math">
                    <m:sSub>
                      <m:sSubPr>
                        <m:ctrlPr>
                          <a:rPr lang="en-US" sz="2400" i="1">
                            <a:effectLst/>
                            <a:latin typeface="Cambria Math" panose="02040503050406030204" pitchFamily="18" charset="0"/>
                            <a:ea typeface="Cambria Math" panose="02040503050406030204" pitchFamily="18" charset="0"/>
                            <a:cs typeface="Sakkal Majalla"/>
                          </a:rPr>
                        </m:ctrlPr>
                      </m:sSubPr>
                      <m:e>
                        <m:r>
                          <m:rPr>
                            <m:sty m:val="p"/>
                          </m:rPr>
                          <a:rPr lang="en-US" sz="2400">
                            <a:effectLst/>
                            <a:latin typeface="Cambria Math" panose="02040503050406030204" pitchFamily="18" charset="0"/>
                            <a:ea typeface="Cambria Math" panose="02040503050406030204" pitchFamily="18" charset="0"/>
                            <a:cs typeface="Sakkal Majalla"/>
                          </a:rPr>
                          <m:t>T</m:t>
                        </m:r>
                      </m:e>
                      <m:sub>
                        <m:r>
                          <m:rPr>
                            <m:sty m:val="p"/>
                          </m:rPr>
                          <a:rPr lang="en-US" sz="2400">
                            <a:effectLst/>
                            <a:latin typeface="Cambria Math" panose="02040503050406030204" pitchFamily="18" charset="0"/>
                            <a:ea typeface="Cambria Math" panose="02040503050406030204" pitchFamily="18" charset="0"/>
                            <a:cs typeface="Sakkal Majalla"/>
                          </a:rPr>
                          <m:t>B</m:t>
                        </m:r>
                      </m:sub>
                    </m:sSub>
                    <m:r>
                      <a:rPr lang="en-US" sz="2400">
                        <a:effectLst/>
                        <a:latin typeface="Cambria Math" panose="02040503050406030204" pitchFamily="18" charset="0"/>
                        <a:ea typeface="Cambria Math" panose="02040503050406030204" pitchFamily="18" charset="0"/>
                        <a:cs typeface="Sakkal Majalla"/>
                      </a:rPr>
                      <m:t>=</m:t>
                    </m:r>
                    <m:f>
                      <m:fPr>
                        <m:ctrlPr>
                          <a:rPr lang="en-US" sz="2400" i="1">
                            <a:effectLst/>
                            <a:latin typeface="Cambria Math" panose="02040503050406030204" pitchFamily="18" charset="0"/>
                            <a:ea typeface="Cambria Math" panose="02040503050406030204" pitchFamily="18" charset="0"/>
                            <a:cs typeface="Sakkal Majalla"/>
                          </a:rPr>
                        </m:ctrlPr>
                      </m:fPr>
                      <m:num>
                        <m:r>
                          <m:rPr>
                            <m:sty m:val="p"/>
                          </m:rPr>
                          <a:rPr lang="en-US" sz="2400">
                            <a:effectLst/>
                            <a:latin typeface="Cambria Math" panose="02040503050406030204" pitchFamily="18" charset="0"/>
                            <a:ea typeface="Cambria Math" panose="02040503050406030204" pitchFamily="18" charset="0"/>
                            <a:cs typeface="Sakkal Majalla"/>
                          </a:rPr>
                          <m:t>μ</m:t>
                        </m:r>
                        <m:r>
                          <a:rPr lang="en-US" sz="2400">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𝑃</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𝑙</m:t>
                        </m:r>
                        <m:r>
                          <a:rPr lang="en-US" sz="2400" i="1">
                            <a:effectLst/>
                            <a:latin typeface="Cambria Math" panose="02040503050406030204" pitchFamily="18" charset="0"/>
                            <a:ea typeface="Cambria Math" panose="02040503050406030204" pitchFamily="18" charset="0"/>
                            <a:cs typeface="Sakkal Majalla"/>
                          </a:rPr>
                          <m:t>×</m:t>
                        </m:r>
                        <m:r>
                          <a:rPr lang="en-US" sz="2400" i="1">
                            <a:effectLst/>
                            <a:latin typeface="Cambria Math" panose="02040503050406030204" pitchFamily="18" charset="0"/>
                            <a:ea typeface="Cambria Math" panose="02040503050406030204" pitchFamily="18" charset="0"/>
                            <a:cs typeface="Sakkal Majalla"/>
                          </a:rPr>
                          <m:t>𝑟</m:t>
                        </m:r>
                      </m:num>
                      <m:den>
                        <m:r>
                          <a:rPr lang="en-US" sz="2400" i="1">
                            <a:effectLst/>
                            <a:latin typeface="Cambria Math" panose="02040503050406030204" pitchFamily="18" charset="0"/>
                            <a:ea typeface="Cambria Math" panose="02040503050406030204" pitchFamily="18" charset="0"/>
                            <a:cs typeface="Sakkal Majalla"/>
                          </a:rPr>
                          <m:t>𝑥</m:t>
                        </m:r>
                        <m:r>
                          <a:rPr lang="en-US" sz="2400" i="1">
                            <a:effectLst/>
                            <a:latin typeface="Cambria Math" panose="02040503050406030204" pitchFamily="18" charset="0"/>
                            <a:ea typeface="Cambria Math" panose="02040503050406030204" pitchFamily="18" charset="0"/>
                            <a:cs typeface="Sakkal Majalla"/>
                          </a:rPr>
                          <m:t> + </m:t>
                        </m:r>
                        <m:r>
                          <a:rPr lang="en-US" sz="2400" i="1">
                            <a:effectLst/>
                            <a:latin typeface="Cambria Math" panose="02040503050406030204" pitchFamily="18" charset="0"/>
                            <a:ea typeface="Cambria Math" panose="02040503050406030204" pitchFamily="18" charset="0"/>
                            <a:cs typeface="Sakkal Majalla"/>
                          </a:rPr>
                          <m:t>𝜇</m:t>
                        </m:r>
                        <m:r>
                          <a:rPr lang="en-US" sz="2400" i="1">
                            <a:effectLst/>
                            <a:latin typeface="Cambria Math" panose="02040503050406030204" pitchFamily="18" charset="0"/>
                            <a:ea typeface="Cambria Math" panose="02040503050406030204" pitchFamily="18" charset="0"/>
                            <a:cs typeface="Sakkal Majalla"/>
                          </a:rPr>
                          <m:t> × </m:t>
                        </m:r>
                        <m:r>
                          <a:rPr lang="en-US" sz="2400" i="1">
                            <a:effectLst/>
                            <a:latin typeface="Cambria Math" panose="02040503050406030204" pitchFamily="18" charset="0"/>
                            <a:ea typeface="Cambria Math" panose="02040503050406030204" pitchFamily="18" charset="0"/>
                            <a:cs typeface="Sakkal Majalla"/>
                          </a:rPr>
                          <m:t>𝑎</m:t>
                        </m:r>
                      </m:den>
                    </m:f>
                  </m:oMath>
                </a14:m>
                <a:endParaRPr lang="en-US" sz="16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187624" y="1196752"/>
                <a:ext cx="7776864" cy="3696268"/>
              </a:xfrm>
              <a:prstGeom prst="rect">
                <a:avLst/>
              </a:prstGeom>
              <a:blipFill rotWithShape="1">
                <a:blip r:embed="rId2"/>
                <a:stretch>
                  <a:fillRect l="-2116" r="-1176" b="-988"/>
                </a:stretch>
              </a:blipFill>
            </p:spPr>
            <p:txBody>
              <a:bodyPr/>
              <a:lstStyle/>
              <a:p>
                <a:r>
                  <a:rPr lang="ar-EG">
                    <a:noFill/>
                  </a:rPr>
                  <a:t> </a:t>
                </a:r>
              </a:p>
            </p:txBody>
          </p:sp>
        </mc:Fallback>
      </mc:AlternateContent>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4372"/>
          <a:stretch/>
        </p:blipFill>
        <p:spPr bwMode="auto">
          <a:xfrm>
            <a:off x="3419873" y="4869160"/>
            <a:ext cx="3168351"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573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ملاحظات على الحالات السابقة</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908720"/>
                <a:ext cx="7776864" cy="5211042"/>
              </a:xfrm>
              <a:prstGeom prst="rect">
                <a:avLst/>
              </a:prstGeom>
            </p:spPr>
            <p:txBody>
              <a:bodyPr wrap="square">
                <a:spAutoFit/>
              </a:bodyPr>
              <a:lstStyle/>
              <a:p>
                <a:pPr marL="342900" lvl="0" indent="-342900" algn="just">
                  <a:lnSpc>
                    <a:spcPct val="132000"/>
                  </a:lnSpc>
                  <a:buFont typeface="Wingdings" panose="05000000000000000000" pitchFamily="2" charset="2"/>
                  <a:buChar char="§"/>
                </a:pPr>
                <a:r>
                  <a:rPr lang="ar-EG" sz="2800" dirty="0">
                    <a:latin typeface="Cambria Math"/>
                    <a:ea typeface="Calibri"/>
                    <a:cs typeface="Sakkal Majalla"/>
                  </a:rPr>
                  <a:t>يمكن تصنيف الفرامل إلى نوعين بناءا على ظروف التشغيل العملية النوع الأول يطلق عليه فرامل مستحثة أو ذاتية التنشيط والنوع الآخر يطلق عليه فرامل ذاتية </a:t>
                </a:r>
                <a:r>
                  <a:rPr lang="ar-EG" sz="2800" dirty="0" smtClean="0">
                    <a:latin typeface="Cambria Math"/>
                    <a:ea typeface="Calibri"/>
                    <a:cs typeface="Sakkal Majalla"/>
                  </a:rPr>
                  <a:t>القفل.</a:t>
                </a:r>
              </a:p>
              <a:p>
                <a:pPr marL="342900" lvl="0" indent="-342900" algn="just">
                  <a:lnSpc>
                    <a:spcPct val="132000"/>
                  </a:lnSpc>
                  <a:buFont typeface="Wingdings" panose="05000000000000000000" pitchFamily="2" charset="2"/>
                  <a:buChar char="§"/>
                </a:pPr>
                <a:r>
                  <a:rPr lang="ar-EG" sz="2800" dirty="0" smtClean="0">
                    <a:effectLst/>
                    <a:latin typeface="Cambria Math"/>
                    <a:ea typeface="Calibri"/>
                    <a:cs typeface="Sakkal Majalla"/>
                  </a:rPr>
                  <a:t>معادلتي </a:t>
                </a:r>
                <a:r>
                  <a:rPr lang="ar-EG" sz="2800" dirty="0">
                    <a:effectLst/>
                    <a:latin typeface="Cambria Math"/>
                    <a:ea typeface="Calibri"/>
                    <a:cs typeface="Sakkal Majalla"/>
                  </a:rPr>
                  <a:t>القوة العمودية </a:t>
                </a:r>
                <a:r>
                  <a:rPr lang="ar-EG" sz="2800" dirty="0" smtClean="0">
                    <a:effectLst/>
                    <a:latin typeface="Cambria Math"/>
                    <a:ea typeface="Calibri"/>
                    <a:cs typeface="Sakkal Majalla"/>
                  </a:rPr>
                  <a:t>للحالتين الثانية والثالثة متشابهتين </a:t>
                </a:r>
                <a14:m>
                  <m:oMath xmlns:m="http://schemas.openxmlformats.org/officeDocument/2006/math">
                    <m:d>
                      <m:dPr>
                        <m:ctrlPr>
                          <a:rPr lang="en-US" sz="2400" i="1">
                            <a:effectLst/>
                            <a:latin typeface="Cambria Math"/>
                            <a:cs typeface="Sakkal Majalla"/>
                          </a:rPr>
                        </m:ctrlPr>
                      </m:dPr>
                      <m:e>
                        <m:sSub>
                          <m:sSubPr>
                            <m:ctrlPr>
                              <a:rPr lang="en-US" sz="2400" i="1">
                                <a:effectLst/>
                                <a:latin typeface="Cambria Math"/>
                                <a:cs typeface="Sakkal Majalla"/>
                              </a:rPr>
                            </m:ctrlPr>
                          </m:sSubPr>
                          <m:e>
                            <m:r>
                              <a:rPr lang="en-US" sz="2400" i="1">
                                <a:effectLst/>
                                <a:latin typeface="Cambria Math"/>
                                <a:ea typeface="Calibri"/>
                                <a:cs typeface="Sakkal Majalla"/>
                              </a:rPr>
                              <m:t>𝑅</m:t>
                            </m:r>
                          </m:e>
                          <m:sub>
                            <m:r>
                              <m:rPr>
                                <m:sty m:val="p"/>
                              </m:rPr>
                              <a:rPr lang="en-US" sz="2400">
                                <a:effectLst/>
                                <a:latin typeface="Cambria Math"/>
                                <a:ea typeface="Calibri"/>
                                <a:cs typeface="Sakkal Majalla"/>
                              </a:rPr>
                              <m:t>N</m:t>
                            </m:r>
                          </m:sub>
                        </m:sSub>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sSub>
                          <m:sSubPr>
                            <m:ctrlPr>
                              <a:rPr lang="en-US" sz="2400" i="1">
                                <a:effectLst/>
                                <a:latin typeface="Cambria Math"/>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𝑁</m:t>
                            </m:r>
                          </m:sub>
                        </m:sSub>
                        <m:r>
                          <a:rPr lang="en-US" sz="2400">
                            <a:effectLst/>
                            <a:latin typeface="Cambria Math"/>
                            <a:ea typeface="Calibri"/>
                            <a:cs typeface="Sakkal Majalla"/>
                          </a:rPr>
                          <m:t>×</m:t>
                        </m:r>
                        <m:r>
                          <m:rPr>
                            <m:sty m:val="p"/>
                          </m:rPr>
                          <a:rPr lang="en-US" sz="2400">
                            <a:effectLst/>
                            <a:latin typeface="Cambria Math"/>
                            <a:ea typeface="Calibri"/>
                            <a:cs typeface="Sakkal Majalla"/>
                          </a:rPr>
                          <m:t>a</m:t>
                        </m:r>
                        <m:r>
                          <a:rPr lang="en-US" sz="2400">
                            <a:effectLst/>
                            <a:latin typeface="Cambria Math"/>
                            <a:ea typeface="Calibri"/>
                            <a:cs typeface="Sakkal Majalla"/>
                          </a:rPr>
                          <m:t>+</m:t>
                        </m:r>
                        <m:r>
                          <m:rPr>
                            <m:sty m:val="p"/>
                          </m:rPr>
                          <a:rPr lang="en-US" sz="2400">
                            <a:effectLst/>
                            <a:latin typeface="Cambria Math"/>
                            <a:ea typeface="Calibri"/>
                            <a:cs typeface="Sakkal Majalla"/>
                          </a:rPr>
                          <m:t>P</m:t>
                        </m:r>
                        <m:r>
                          <a:rPr lang="en-US" sz="2400">
                            <a:effectLst/>
                            <a:latin typeface="Cambria Math"/>
                            <a:ea typeface="Calibri"/>
                            <a:cs typeface="Sakkal Majalla"/>
                          </a:rPr>
                          <m:t>×</m:t>
                        </m:r>
                        <m:r>
                          <a:rPr lang="en-US" sz="2400" i="1">
                            <a:effectLst/>
                            <a:latin typeface="Cambria Math"/>
                            <a:ea typeface="Calibri"/>
                            <a:cs typeface="Sakkal Majalla"/>
                          </a:rPr>
                          <m:t>𝑙</m:t>
                        </m:r>
                      </m:e>
                    </m:d>
                  </m:oMath>
                </a14:m>
                <a:r>
                  <a:rPr lang="ar-EG" sz="2800" dirty="0">
                    <a:effectLst/>
                    <a:latin typeface="Cambria Math"/>
                    <a:ea typeface="Calibri"/>
                    <a:cs typeface="Sakkal Majalla"/>
                  </a:rPr>
                  <a:t> </a:t>
                </a:r>
                <a:r>
                  <a:rPr lang="ar-EG" sz="2800" dirty="0" smtClean="0">
                    <a:effectLst/>
                    <a:latin typeface="Cambria Math"/>
                    <a:ea typeface="Calibri"/>
                    <a:cs typeface="Sakkal Majalla"/>
                  </a:rPr>
                  <a:t>هذا </a:t>
                </a:r>
                <a:r>
                  <a:rPr lang="ar-EG" sz="2800" dirty="0">
                    <a:effectLst/>
                    <a:latin typeface="Cambria Math"/>
                    <a:ea typeface="Calibri"/>
                    <a:cs typeface="Sakkal Majalla"/>
                  </a:rPr>
                  <a:t>يعني أن عزم قوة الإحتكاك</a:t>
                </a:r>
                <a14:m>
                  <m:oMath xmlns:m="http://schemas.openxmlformats.org/officeDocument/2006/math">
                    <m:d>
                      <m:dPr>
                        <m:ctrlPr>
                          <a:rPr lang="en-US" sz="2400" i="1">
                            <a:effectLst/>
                            <a:latin typeface="Cambria Math"/>
                            <a:cs typeface="Sakkal Majalla"/>
                          </a:rPr>
                        </m:ctrlPr>
                      </m:dPr>
                      <m:e>
                        <m:r>
                          <m:rPr>
                            <m:sty m:val="p"/>
                          </m:rPr>
                          <a:rPr lang="en-US" sz="2400">
                            <a:effectLst/>
                            <a:latin typeface="Cambria Math"/>
                            <a:ea typeface="Calibri"/>
                            <a:cs typeface="Sakkal Majalla"/>
                          </a:rPr>
                          <m:t>μ</m:t>
                        </m:r>
                        <m:r>
                          <a:rPr lang="en-US" sz="2400">
                            <a:effectLst/>
                            <a:latin typeface="Cambria Math"/>
                            <a:ea typeface="Calibri"/>
                            <a:cs typeface="Sakkal Majalla"/>
                          </a:rPr>
                          <m:t>×</m:t>
                        </m:r>
                        <m:sSub>
                          <m:sSubPr>
                            <m:ctrlPr>
                              <a:rPr lang="en-US" sz="2400" i="1">
                                <a:effectLst/>
                                <a:latin typeface="Cambria Math"/>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𝑁</m:t>
                            </m:r>
                          </m:sub>
                        </m:sSub>
                        <m:r>
                          <a:rPr lang="en-US" sz="2400" i="1">
                            <a:effectLst/>
                            <a:latin typeface="Cambria Math"/>
                            <a:ea typeface="Calibri"/>
                            <a:cs typeface="Sakkal Majalla"/>
                          </a:rPr>
                          <m:t>×</m:t>
                        </m:r>
                        <m:r>
                          <a:rPr lang="en-US" sz="2400" i="1">
                            <a:effectLst/>
                            <a:latin typeface="Cambria Math"/>
                            <a:ea typeface="Calibri"/>
                            <a:cs typeface="Sakkal Majalla"/>
                          </a:rPr>
                          <m:t>𝑎</m:t>
                        </m:r>
                      </m:e>
                    </m:d>
                  </m:oMath>
                </a14:m>
                <a:r>
                  <a:rPr lang="en-US" sz="2800" dirty="0">
                    <a:effectLst/>
                    <a:latin typeface="Cambria Math"/>
                    <a:ea typeface="Calibri"/>
                    <a:cs typeface="Sakkal Majalla"/>
                  </a:rPr>
                  <a:t> </a:t>
                </a:r>
                <a:r>
                  <a:rPr lang="ar-EG" sz="2800" dirty="0">
                    <a:effectLst/>
                    <a:latin typeface="Cambria Math"/>
                    <a:ea typeface="Calibri"/>
                    <a:cs typeface="Sakkal Majalla"/>
                  </a:rPr>
                  <a:t> سوف يجمع مع العزم الناتج من القوة المؤثرة على الرافعة  أي أن قوة الإحتكاك هي التي تساعد على إحداث التوقف بواسطة الفرملة وفي هذه الحالة يطلق على الفرملة أنها مستحثة أو ذاتية </a:t>
                </a:r>
                <a:r>
                  <a:rPr lang="ar-EG" sz="2800" dirty="0" smtClean="0">
                    <a:effectLst/>
                    <a:latin typeface="Cambria Math"/>
                    <a:ea typeface="Calibri"/>
                    <a:cs typeface="Sakkal Majalla"/>
                  </a:rPr>
                  <a:t>التنشيط  </a:t>
                </a:r>
                <a:r>
                  <a:rPr lang="en-US" sz="2400" i="1" dirty="0">
                    <a:effectLst/>
                    <a:latin typeface="Cambria Math"/>
                    <a:ea typeface="Calibri"/>
                    <a:cs typeface="Sakkal Majalla"/>
                  </a:rPr>
                  <a:t>Self-Energizing </a:t>
                </a:r>
                <a:r>
                  <a:rPr lang="en-US" sz="2400" i="1" dirty="0" smtClean="0">
                    <a:effectLst/>
                    <a:latin typeface="Cambria Math"/>
                    <a:ea typeface="Calibri"/>
                    <a:cs typeface="Sakkal Majalla"/>
                  </a:rPr>
                  <a:t>Break</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187624" y="908720"/>
                <a:ext cx="7776864" cy="5211042"/>
              </a:xfrm>
              <a:prstGeom prst="rect">
                <a:avLst/>
              </a:prstGeom>
              <a:blipFill rotWithShape="1">
                <a:blip r:embed="rId2"/>
                <a:stretch>
                  <a:fillRect l="-2743" r="-1411" b="-2456"/>
                </a:stretch>
              </a:blipFill>
            </p:spPr>
            <p:txBody>
              <a:bodyPr/>
              <a:lstStyle/>
              <a:p>
                <a:r>
                  <a:rPr lang="ar-EG">
                    <a:noFill/>
                  </a:rPr>
                  <a:t> </a:t>
                </a:r>
              </a:p>
            </p:txBody>
          </p:sp>
        </mc:Fallback>
      </mc:AlternateContent>
    </p:spTree>
    <p:extLst>
      <p:ext uri="{BB962C8B-B14F-4D97-AF65-F5344CB8AC3E}">
        <p14:creationId xmlns:p14="http://schemas.microsoft.com/office/powerpoint/2010/main" val="31862124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ملاحظات على الحالات السابقة</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836712"/>
                <a:ext cx="7776864" cy="5262979"/>
              </a:xfrm>
              <a:prstGeom prst="rect">
                <a:avLst/>
              </a:prstGeom>
            </p:spPr>
            <p:txBody>
              <a:bodyPr wrap="square">
                <a:spAutoFit/>
              </a:bodyPr>
              <a:lstStyle/>
              <a:p>
                <a:pPr marL="342900" lvl="0" indent="-342900" algn="just">
                  <a:lnSpc>
                    <a:spcPct val="150000"/>
                  </a:lnSpc>
                  <a:buFont typeface="Wingdings"/>
                  <a:buChar char=""/>
                </a:pPr>
                <a:r>
                  <a:rPr lang="ar-EG" sz="2800" dirty="0">
                    <a:latin typeface="Cambria Math" panose="02040503050406030204" pitchFamily="18" charset="0"/>
                    <a:ea typeface="Cambria Math" panose="02040503050406030204" pitchFamily="18" charset="0"/>
                    <a:cs typeface="Sakkal Majalla" panose="02000000000000000000" pitchFamily="2" charset="-78"/>
                  </a:rPr>
                  <a:t>على الجانب الآخر عندما تكون قوة الإحتكاك كافية بدرجة كبيرة لإحداث التوقف بالفرملة دون الحاجة لقوة خارجية فإنه في هذه الحالة يطلق عليها أنها ذاتية القفل </a:t>
                </a:r>
                <a:r>
                  <a:rPr lang="en-US" sz="2400" i="1" dirty="0">
                    <a:effectLst/>
                    <a:latin typeface="Cambria Math" panose="02040503050406030204" pitchFamily="18" charset="0"/>
                    <a:ea typeface="Cambria Math" panose="02040503050406030204" pitchFamily="18" charset="0"/>
                    <a:cs typeface="Sakkal Majalla" panose="02000000000000000000" pitchFamily="2" charset="-78"/>
                  </a:rPr>
                  <a:t>Self-Locking Break</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وبناءا على ذلك فإن الظروف التي تجعل الفرملة ذاتية القفل طبقا للمعادلات السابقة هي: </a:t>
                </a:r>
                <a14:m>
                  <m:oMath xmlns:m="http://schemas.openxmlformats.org/officeDocument/2006/math">
                    <m:d>
                      <m:dPr>
                        <m:ctrlPr>
                          <a:rPr lang="en-US" sz="2800" i="1">
                            <a:effectLst/>
                            <a:latin typeface="Cambria Math" panose="02040503050406030204" pitchFamily="18" charset="0"/>
                            <a:ea typeface="Cambria Math" panose="02040503050406030204" pitchFamily="18" charset="0"/>
                            <a:cs typeface="Sakkal Majalla"/>
                          </a:rPr>
                        </m:ctrlPr>
                      </m:dPr>
                      <m:e>
                        <m:r>
                          <a:rPr lang="en-US" sz="2800" i="1">
                            <a:effectLst/>
                            <a:latin typeface="Cambria Math" panose="02040503050406030204" pitchFamily="18" charset="0"/>
                            <a:ea typeface="Cambria Math" panose="02040503050406030204" pitchFamily="18" charset="0"/>
                            <a:cs typeface="Sakkal Majalla"/>
                          </a:rPr>
                          <m:t>𝑥</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𝜇</m:t>
                        </m:r>
                        <m:r>
                          <a:rPr lang="en-US" sz="2800" i="1">
                            <a:effectLst/>
                            <a:latin typeface="Cambria Math" panose="02040503050406030204" pitchFamily="18" charset="0"/>
                            <a:ea typeface="Cambria Math" panose="02040503050406030204" pitchFamily="18" charset="0"/>
                            <a:cs typeface="Sakkal Majalla"/>
                          </a:rPr>
                          <m:t>×</m:t>
                        </m:r>
                        <m:r>
                          <a:rPr lang="en-US" sz="2800" i="1">
                            <a:effectLst/>
                            <a:latin typeface="Cambria Math" panose="02040503050406030204" pitchFamily="18" charset="0"/>
                            <a:ea typeface="Cambria Math" panose="02040503050406030204" pitchFamily="18" charset="0"/>
                            <a:cs typeface="Sakkal Majalla"/>
                          </a:rPr>
                          <m:t>𝑎</m:t>
                        </m:r>
                      </m:e>
                    </m:d>
                  </m:oMath>
                </a14:m>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50000"/>
                  </a:lnSpc>
                  <a:buFont typeface="Wingdings"/>
                  <a:buChar char=""/>
                </a:pP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الفرملة لابد أن تكون مستحثة أو ذاتية التنشيط وليست ذاتية القفل.</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a:p>
                <a:pPr marL="342900" lvl="0" indent="-342900" algn="just">
                  <a:lnSpc>
                    <a:spcPct val="150000"/>
                  </a:lnSpc>
                  <a:buFont typeface="Wingdings"/>
                  <a:buChar char=""/>
                </a:pP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لتجنب القفل الذاتي للفرملة والمحافظة عليها من حدوث الإلتصاق </a:t>
                </a:r>
                <a:r>
                  <a:rPr lang="en-US" sz="2400" i="1" dirty="0">
                    <a:effectLst/>
                    <a:latin typeface="Cambria Math" panose="02040503050406030204" pitchFamily="18" charset="0"/>
                    <a:ea typeface="Cambria Math" panose="02040503050406030204" pitchFamily="18" charset="0"/>
                    <a:cs typeface="Sakkal Majalla" panose="02000000000000000000" pitchFamily="2" charset="-78"/>
                  </a:rPr>
                  <a:t>Grabbing</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 </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لابد أن تكون المسافة </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(x)</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دائما أكبر من المقدار </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a:t>
                </a:r>
                <a:r>
                  <a:rPr lang="en-US" sz="2800" dirty="0">
                    <a:effectLst/>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800" dirty="0">
                    <a:effectLst/>
                    <a:latin typeface="Cambria Math" panose="02040503050406030204" pitchFamily="18" charset="0"/>
                    <a:ea typeface="Cambria Math" panose="02040503050406030204" pitchFamily="18" charset="0"/>
                    <a:cs typeface="Sakkal Majalla" panose="02000000000000000000" pitchFamily="2" charset="-78"/>
                  </a:rPr>
                  <a:t>.a)</a:t>
                </a:r>
                <a:r>
                  <a:rPr lang="ar-EG" sz="2800" dirty="0">
                    <a:effectLst/>
                    <a:latin typeface="Cambria Math" panose="02040503050406030204" pitchFamily="18" charset="0"/>
                    <a:ea typeface="Cambria Math" panose="02040503050406030204" pitchFamily="18" charset="0"/>
                    <a:cs typeface="Sakkal Majalla" panose="02000000000000000000" pitchFamily="2" charset="-78"/>
                  </a:rPr>
                  <a:t>. </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187624" y="836712"/>
                <a:ext cx="7776864" cy="5262979"/>
              </a:xfrm>
              <a:prstGeom prst="rect">
                <a:avLst/>
              </a:prstGeom>
              <a:blipFill rotWithShape="1">
                <a:blip r:embed="rId2"/>
                <a:stretch>
                  <a:fillRect l="-2665" r="-1411" b="-1736"/>
                </a:stretch>
              </a:blipFill>
            </p:spPr>
            <p:txBody>
              <a:bodyPr/>
              <a:lstStyle/>
              <a:p>
                <a:r>
                  <a:rPr lang="ar-EG">
                    <a:noFill/>
                  </a:rPr>
                  <a:t> </a:t>
                </a:r>
              </a:p>
            </p:txBody>
          </p:sp>
        </mc:Fallback>
      </mc:AlternateContent>
    </p:spTree>
    <p:extLst>
      <p:ext uri="{BB962C8B-B14F-4D97-AF65-F5344CB8AC3E}">
        <p14:creationId xmlns:p14="http://schemas.microsoft.com/office/powerpoint/2010/main" val="4086785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692696"/>
            <a:ext cx="7124328" cy="648072"/>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الفرملة</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1484784"/>
            <a:ext cx="7560840" cy="4178067"/>
          </a:xfrm>
          <a:prstGeom prst="rect">
            <a:avLst/>
          </a:prstGeom>
        </p:spPr>
        <p:txBody>
          <a:bodyPr wrap="square">
            <a:spAutoFit/>
          </a:bodyPr>
          <a:lstStyle/>
          <a:p>
            <a:pPr algn="just">
              <a:lnSpc>
                <a:spcPct val="150000"/>
              </a:lnSpc>
            </a:pPr>
            <a:r>
              <a:rPr lang="ar-EG" sz="3600" dirty="0">
                <a:ea typeface="Calibri"/>
                <a:cs typeface="Sakkal Majalla"/>
              </a:rPr>
              <a:t>تعرف الفرملة بأنها جهاز ميكانيكي يستخدم في إمتصاص الطاقة المنتجة بواسطة الأنظمة المتحركة أو الآليات وذلك عن طريق الإحتكاك </a:t>
            </a:r>
            <a:r>
              <a:rPr lang="ar-EG" sz="3600" dirty="0" smtClean="0">
                <a:ea typeface="Calibri"/>
                <a:cs typeface="Sakkal Majalla"/>
              </a:rPr>
              <a:t>وتستخدم </a:t>
            </a:r>
            <a:r>
              <a:rPr lang="ar-EG" sz="3600" dirty="0">
                <a:ea typeface="Calibri"/>
                <a:cs typeface="Sakkal Majalla"/>
              </a:rPr>
              <a:t>الفرامل في المركبات إما لتقليل السرعة أو إحداث إيقاف للمركبة أو للحفاظ على ثبات المركبة على الطرق ذات الإنحدارات الشديدة. </a:t>
            </a:r>
            <a:endParaRPr lang="ar-EG" sz="36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7416253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تمرين محلول </a:t>
            </a:r>
            <a:r>
              <a:rPr lang="en-US"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4139952" y="836712"/>
            <a:ext cx="4824536" cy="5693866"/>
          </a:xfrm>
          <a:prstGeom prst="rect">
            <a:avLst/>
          </a:prstGeom>
        </p:spPr>
        <p:txBody>
          <a:bodyPr wrap="square">
            <a:spAutoFit/>
          </a:bodyPr>
          <a:lstStyle/>
          <a:p>
            <a:pPr algn="just"/>
            <a:r>
              <a:rPr lang="ar-EG" sz="2800" dirty="0">
                <a:latin typeface="Cambria Math" panose="02040503050406030204" pitchFamily="18" charset="0"/>
                <a:ea typeface="Cambria Math" panose="02040503050406030204" pitchFamily="18" charset="0"/>
                <a:cs typeface="Sakkal Majalla" panose="02000000000000000000" pitchFamily="2" charset="-78"/>
              </a:rPr>
              <a:t>الشكل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المقابل يوضح </a:t>
            </a:r>
            <a:r>
              <a:rPr lang="ar-EG" sz="2800" dirty="0">
                <a:latin typeface="Cambria Math" panose="02040503050406030204" pitchFamily="18" charset="0"/>
                <a:ea typeface="Cambria Math" panose="02040503050406030204" pitchFamily="18" charset="0"/>
                <a:cs typeface="Sakkal Majalla" panose="02000000000000000000" pitchFamily="2" charset="-78"/>
              </a:rPr>
              <a:t>نظام فرملي تميل فيه رافعة الفرملة بزاوية </a:t>
            </a:r>
            <a:r>
              <a:rPr lang="en-US" sz="2400" dirty="0">
                <a:latin typeface="Cambria Math" panose="02040503050406030204" pitchFamily="18" charset="0"/>
                <a:ea typeface="Cambria Math" panose="02040503050406030204" pitchFamily="18" charset="0"/>
                <a:cs typeface="Sakkal Majalla" panose="02000000000000000000" pitchFamily="2" charset="-78"/>
              </a:rPr>
              <a:t>30</a:t>
            </a:r>
            <a:r>
              <a:rPr lang="en-US" sz="24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800" dirty="0">
                <a:latin typeface="Cambria Math" panose="02040503050406030204" pitchFamily="18" charset="0"/>
                <a:ea typeface="Cambria Math" panose="02040503050406030204" pitchFamily="18" charset="0"/>
                <a:cs typeface="Sakkal Majalla" panose="02000000000000000000" pitchFamily="2" charset="-78"/>
              </a:rPr>
              <a:t> على المستوى الأفقي فإذا علمت أن: كلتة درفيل الفرملة </a:t>
            </a:r>
            <a:r>
              <a:rPr lang="en-US" sz="2400" dirty="0">
                <a:latin typeface="Cambria Math" panose="02040503050406030204" pitchFamily="18" charset="0"/>
                <a:ea typeface="Cambria Math" panose="02040503050406030204" pitchFamily="18" charset="0"/>
                <a:cs typeface="Sakkal Majalla" panose="02000000000000000000" pitchFamily="2" charset="-78"/>
              </a:rPr>
              <a:t>218 kg </a:t>
            </a: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قطر الدرفيل </a:t>
            </a:r>
            <a:r>
              <a:rPr lang="en-US" sz="2400" dirty="0">
                <a:latin typeface="Cambria Math" panose="02040503050406030204" pitchFamily="18" charset="0"/>
                <a:ea typeface="Cambria Math" panose="02040503050406030204" pitchFamily="18" charset="0"/>
                <a:cs typeface="Sakkal Majalla" panose="02000000000000000000" pitchFamily="2" charset="-78"/>
              </a:rPr>
              <a:t>0.54 m</a:t>
            </a:r>
            <a:r>
              <a:rPr lang="ar-EG" sz="2800" dirty="0">
                <a:latin typeface="Cambria Math" panose="02040503050406030204" pitchFamily="18" charset="0"/>
                <a:ea typeface="Cambria Math" panose="02040503050406030204" pitchFamily="18" charset="0"/>
                <a:cs typeface="Sakkal Majalla" panose="02000000000000000000" pitchFamily="2" charset="-78"/>
              </a:rPr>
              <a:t> - عند لحظة الضغط على الرافعة بقوة رأسية </a:t>
            </a:r>
            <a:r>
              <a:rPr lang="en-US" sz="2400" dirty="0">
                <a:latin typeface="Cambria Math" panose="02040503050406030204" pitchFamily="18" charset="0"/>
                <a:ea typeface="Cambria Math" panose="02040503050406030204" pitchFamily="18" charset="0"/>
                <a:cs typeface="Sakkal Majalla" panose="02000000000000000000" pitchFamily="2" charset="-78"/>
              </a:rPr>
              <a:t>600 N</a:t>
            </a:r>
            <a:r>
              <a:rPr lang="ar-EG" sz="2800" dirty="0">
                <a:latin typeface="Cambria Math" panose="02040503050406030204" pitchFamily="18" charset="0"/>
                <a:ea typeface="Cambria Math" panose="02040503050406030204" pitchFamily="18" charset="0"/>
                <a:cs typeface="Sakkal Majalla" panose="02000000000000000000" pitchFamily="2" charset="-78"/>
              </a:rPr>
              <a:t> فإن سرعة الدوران تصبح </a:t>
            </a:r>
            <a:r>
              <a:rPr lang="en-US" sz="2400" dirty="0">
                <a:latin typeface="Cambria Math" panose="02040503050406030204" pitchFamily="18" charset="0"/>
                <a:ea typeface="Cambria Math" panose="02040503050406030204" pitchFamily="18" charset="0"/>
                <a:cs typeface="Sakkal Majalla" panose="02000000000000000000" pitchFamily="2" charset="-78"/>
              </a:rPr>
              <a:t>2400 r.p.m. </a:t>
            </a:r>
            <a:r>
              <a:rPr lang="ar-EG" sz="2800" dirty="0">
                <a:latin typeface="Cambria Math" panose="02040503050406030204" pitchFamily="18" charset="0"/>
                <a:ea typeface="Cambria Math" panose="02040503050406030204" pitchFamily="18" charset="0"/>
                <a:cs typeface="Sakkal Majalla" panose="02000000000000000000" pitchFamily="2" charset="-78"/>
              </a:rPr>
              <a:t>- معامل الإحتكاك </a:t>
            </a:r>
            <a:r>
              <a:rPr lang="en-US" sz="2400" dirty="0">
                <a:latin typeface="Cambria Math" panose="02040503050406030204" pitchFamily="18" charset="0"/>
                <a:ea typeface="Cambria Math" panose="02040503050406030204" pitchFamily="18" charset="0"/>
                <a:cs typeface="Sakkal Majalla" panose="02000000000000000000" pitchFamily="2" charset="-78"/>
              </a:rPr>
              <a:t>0.4</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 </a:t>
            </a:r>
            <a:r>
              <a:rPr lang="ar-EG" sz="2800" dirty="0">
                <a:latin typeface="Cambria Math" panose="02040503050406030204" pitchFamily="18" charset="0"/>
                <a:ea typeface="Cambria Math" panose="02040503050406030204" pitchFamily="18" charset="0"/>
                <a:cs typeface="Sakkal Majalla" panose="02000000000000000000" pitchFamily="2" charset="-78"/>
              </a:rPr>
              <a:t>بفرض أن حذاء الفرملة والرافعة مثبتين تثبيتا صلدا وبإهمال الوزن للرافعة. إحسب كلا من: العزم الفرملي - عدد اللفات لدرفيل الفرملة قبل الوصول إلى لوضع التوقف من لحظة الضغط عل الرافعة - الزمن الذي يستغرقه الدرفيل للوصول إلى التوقف.</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26772"/>
            <a:ext cx="2736304" cy="204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26308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الحــــــــــــــــــــــــــــل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87624" y="836712"/>
            <a:ext cx="7416824" cy="2573012"/>
          </a:xfrm>
          <a:prstGeom prst="rect">
            <a:avLst/>
          </a:prstGeom>
        </p:spPr>
        <p:txBody>
          <a:bodyPr wrap="square">
            <a:spAutoFit/>
          </a:bodyPr>
          <a:lstStyle/>
          <a:p>
            <a:pPr marL="1257300" lvl="2" indent="-342900" algn="just">
              <a:lnSpc>
                <a:spcPct val="130000"/>
              </a:lnSpc>
              <a:buFont typeface="Wingdings"/>
              <a:buChar char=""/>
            </a:pPr>
            <a:r>
              <a:rPr lang="ar-EG" sz="2800" b="1" dirty="0">
                <a:latin typeface="Cambria Math"/>
                <a:ea typeface="Calibri"/>
                <a:cs typeface="Sakkal Majalla"/>
              </a:rPr>
              <a:t>المعطيات:</a:t>
            </a:r>
            <a:endParaRPr lang="en-US" sz="2800" dirty="0">
              <a:latin typeface="Calibri"/>
              <a:ea typeface="Calibri"/>
              <a:cs typeface="Arial"/>
            </a:endParaRPr>
          </a:p>
          <a:p>
            <a:pPr marL="431800" algn="l"/>
            <a:r>
              <a:rPr lang="ar-EG" sz="2800" dirty="0">
                <a:latin typeface="Cambria Math"/>
                <a:ea typeface="Calibri"/>
                <a:cs typeface="Sakkal Majalla"/>
              </a:rPr>
              <a:t>  </a:t>
            </a:r>
            <a:r>
              <a:rPr lang="ar-EG" sz="2800" spc="-70" dirty="0">
                <a:solidFill>
                  <a:srgbClr val="221F1F"/>
                </a:solidFill>
                <a:latin typeface="Cambria Math"/>
                <a:ea typeface="Calibri"/>
                <a:cs typeface="Sakkal Majalla"/>
              </a:rPr>
              <a:t>  </a:t>
            </a:r>
            <a:r>
              <a:rPr lang="en-US" sz="2400" spc="-70" dirty="0">
                <a:solidFill>
                  <a:srgbClr val="221F1F"/>
                </a:solidFill>
                <a:latin typeface="Cambria Math"/>
                <a:ea typeface="Calibri"/>
                <a:cs typeface="Sakkal Majalla"/>
              </a:rPr>
              <a:t>(m = 218 kg ; d = 0.54 m or  r = 0.27 m ; P = 600 N ;  </a:t>
            </a:r>
            <a:endParaRPr lang="en-US" sz="2400" dirty="0">
              <a:latin typeface="Calibri"/>
              <a:ea typeface="Calibri"/>
              <a:cs typeface="Arial"/>
            </a:endParaRPr>
          </a:p>
          <a:p>
            <a:pPr algn="l" rtl="0">
              <a:spcAft>
                <a:spcPts val="0"/>
              </a:spcAft>
            </a:pPr>
            <a:r>
              <a:rPr lang="en-US" sz="2400" spc="-70" dirty="0">
                <a:solidFill>
                  <a:srgbClr val="221F1F"/>
                </a:solidFill>
                <a:latin typeface="Cambria Math"/>
                <a:ea typeface="Calibri"/>
                <a:cs typeface="Sakkal Majalla"/>
              </a:rPr>
              <a:t>N = 2400 r.p.m. ;</a:t>
            </a:r>
            <a:r>
              <a:rPr lang="en-US" sz="2400" spc="-70" dirty="0">
                <a:solidFill>
                  <a:srgbClr val="000000"/>
                </a:solidFill>
                <a:latin typeface="Cambria Math"/>
                <a:ea typeface="Calibri"/>
                <a:cs typeface="Sakkal Majalla"/>
              </a:rPr>
              <a:t> </a:t>
            </a:r>
            <a:r>
              <a:rPr lang="en-US" sz="2400" spc="-70" dirty="0">
                <a:solidFill>
                  <a:srgbClr val="000000"/>
                </a:solidFill>
                <a:latin typeface="Cambria Math"/>
                <a:ea typeface="Calibri"/>
                <a:cs typeface="Sakkal Majalla"/>
                <a:sym typeface="Symbol"/>
              </a:rPr>
              <a:t></a:t>
            </a:r>
            <a:r>
              <a:rPr lang="en-US" sz="2400" spc="-70" dirty="0">
                <a:solidFill>
                  <a:srgbClr val="000000"/>
                </a:solidFill>
                <a:latin typeface="Cambria Math"/>
                <a:ea typeface="Calibri"/>
                <a:cs typeface="Sakkal Majalla"/>
              </a:rPr>
              <a:t> = 0.4)</a:t>
            </a:r>
            <a:endParaRPr lang="en-US" sz="2400" dirty="0">
              <a:latin typeface="Calibri"/>
              <a:ea typeface="Calibri"/>
              <a:cs typeface="Arial"/>
            </a:endParaRPr>
          </a:p>
          <a:p>
            <a:pPr marL="800100" lvl="1" indent="-342900" algn="just">
              <a:lnSpc>
                <a:spcPct val="130000"/>
              </a:lnSpc>
              <a:buSzPts val="1800"/>
              <a:buFont typeface="+mj-lt"/>
              <a:buAutoNum type="arabicPeriod"/>
            </a:pPr>
            <a:r>
              <a:rPr lang="ar-EG" sz="2800" b="1" dirty="0">
                <a:latin typeface="Cambria Math"/>
                <a:ea typeface="Calibri"/>
                <a:cs typeface="Sakkal Majalla"/>
              </a:rPr>
              <a:t>تقدير العزم الفرملي</a:t>
            </a:r>
            <a:endParaRPr lang="en-US" sz="2800" dirty="0">
              <a:latin typeface="Calibri"/>
              <a:ea typeface="Calibri"/>
              <a:cs typeface="Arial"/>
            </a:endParaRPr>
          </a:p>
          <a:p>
            <a:pPr marL="1257300" lvl="2" indent="-342900" algn="just">
              <a:lnSpc>
                <a:spcPct val="130000"/>
              </a:lnSpc>
              <a:buFont typeface="Wingdings"/>
              <a:buChar char=""/>
            </a:pPr>
            <a:r>
              <a:rPr lang="ar-EG" sz="2800" dirty="0">
                <a:latin typeface="Cambria Math"/>
                <a:ea typeface="Calibri"/>
                <a:cs typeface="Sakkal Majalla"/>
              </a:rPr>
              <a:t>رسم تخطيط الجسم الحر للفرملة بمقياس رسم </a:t>
            </a:r>
            <a:r>
              <a:rPr lang="ar-EG" sz="2800" dirty="0" smtClean="0">
                <a:latin typeface="Cambria Math"/>
                <a:ea typeface="Calibri"/>
                <a:cs typeface="Sakkal Majalla"/>
              </a:rPr>
              <a:t>مناسب</a:t>
            </a:r>
            <a:endParaRPr lang="en-US" sz="2800" dirty="0">
              <a:effectLst/>
              <a:latin typeface="Calibri"/>
              <a:ea typeface="Calibri"/>
              <a:cs typeface="Aria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573016"/>
            <a:ext cx="5112568"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768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836712"/>
                <a:ext cx="7776864" cy="5603585"/>
              </a:xfrm>
              <a:prstGeom prst="rect">
                <a:avLst/>
              </a:prstGeom>
            </p:spPr>
            <p:txBody>
              <a:bodyPr wrap="square">
                <a:spAutoFit/>
              </a:bodyPr>
              <a:lstStyle/>
              <a:p>
                <a:pPr marL="1371600" lvl="2" indent="-457200" algn="just">
                  <a:lnSpc>
                    <a:spcPct val="130000"/>
                  </a:lnSpc>
                  <a:buFont typeface="Wingdings" panose="05000000000000000000" pitchFamily="2" charset="2"/>
                  <a:buChar char="§"/>
                </a:pPr>
                <a:r>
                  <a:rPr lang="ar-EG" sz="2800" dirty="0">
                    <a:latin typeface="Cambria Math"/>
                    <a:ea typeface="Calibri"/>
                    <a:cs typeface="Sakkal Majalla"/>
                  </a:rPr>
                  <a:t>بأخذ العزوم حول محور الإرتكاز </a:t>
                </a:r>
                <a:r>
                  <a:rPr lang="en-US" sz="2000" dirty="0">
                    <a:effectLst/>
                    <a:latin typeface="Cambria Math"/>
                    <a:ea typeface="Calibri"/>
                    <a:cs typeface="Sakkal Majalla"/>
                  </a:rPr>
                  <a:t>(</a:t>
                </a:r>
                <a:r>
                  <a:rPr lang="en-US" sz="2400" dirty="0">
                    <a:effectLst/>
                    <a:latin typeface="Cambria Math"/>
                    <a:ea typeface="Calibri"/>
                    <a:cs typeface="Sakkal Majalla"/>
                  </a:rPr>
                  <a:t>o</a:t>
                </a:r>
                <a:r>
                  <a:rPr lang="en-US" sz="2000" dirty="0">
                    <a:effectLst/>
                    <a:latin typeface="Cambria Math"/>
                    <a:ea typeface="Calibri"/>
                    <a:cs typeface="Sakkal Majalla"/>
                  </a:rPr>
                  <a:t>)</a:t>
                </a:r>
                <a:r>
                  <a:rPr lang="en-US" sz="2400" dirty="0">
                    <a:effectLst/>
                    <a:latin typeface="Sakkal Majalla"/>
                    <a:ea typeface="Calibri"/>
                    <a:cs typeface="Arial"/>
                  </a:rPr>
                  <a:t> </a:t>
                </a:r>
                <a:r>
                  <a:rPr lang="ar-EG" sz="2800" dirty="0">
                    <a:effectLst/>
                    <a:latin typeface="Cambria Math"/>
                    <a:ea typeface="Calibri"/>
                    <a:cs typeface="Sakkal Majalla"/>
                  </a:rPr>
                  <a:t>نحصل على:</a:t>
                </a:r>
                <a:endParaRPr lang="en-US" sz="2800" dirty="0">
                  <a:effectLst/>
                  <a:latin typeface="Calibri"/>
                  <a:ea typeface="Calibri"/>
                  <a:cs typeface="Arial"/>
                </a:endParaRPr>
              </a:p>
              <a:p>
                <a:pPr marL="1320800" algn="l" rtl="0">
                  <a:lnSpc>
                    <a:spcPct val="130000"/>
                  </a:lnSpc>
                  <a:spcAft>
                    <a:spcPts val="0"/>
                  </a:spcAft>
                </a:pPr>
                <a:r>
                  <a:rPr lang="en-US" sz="2800" dirty="0">
                    <a:effectLst/>
                    <a:latin typeface="Sakkal Majalla"/>
                    <a:ea typeface="Calibri"/>
                    <a:cs typeface="Arial"/>
                  </a:rPr>
                  <a:t> </a:t>
                </a:r>
                <a14:m>
                  <m:oMath xmlns:m="http://schemas.openxmlformats.org/officeDocument/2006/math">
                    <m:r>
                      <a:rPr lang="en-US" sz="2800" i="1">
                        <a:effectLst/>
                        <a:latin typeface="Cambria Math"/>
                        <a:ea typeface="Calibri"/>
                        <a:cs typeface="Sakkal Majalla"/>
                      </a:rPr>
                      <m:t>600</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cos</m:t>
                        </m:r>
                      </m:fName>
                      <m:e>
                        <m:sSup>
                          <m:sSupPr>
                            <m:ctrlPr>
                              <a:rPr lang="en-US" sz="2800" i="1">
                                <a:effectLst/>
                                <a:latin typeface="Cambria Math"/>
                                <a:ea typeface="Calibri"/>
                                <a:cs typeface="Sakkal Majalla"/>
                              </a:rPr>
                            </m:ctrlPr>
                          </m:sSupPr>
                          <m:e>
                            <m:r>
                              <a:rPr lang="en-US" sz="2800" i="1">
                                <a:effectLst/>
                                <a:latin typeface="Cambria Math"/>
                                <a:ea typeface="Calibri"/>
                                <a:cs typeface="Sakkal Majalla"/>
                              </a:rPr>
                              <m:t>30</m:t>
                            </m:r>
                          </m:e>
                          <m:sup>
                            <m:r>
                              <a:rPr lang="en-US" sz="2800" i="1">
                                <a:effectLst/>
                                <a:latin typeface="Cambria Math"/>
                                <a:ea typeface="Calibri"/>
                                <a:cs typeface="Sakkal Majalla"/>
                              </a:rPr>
                              <m:t>°</m:t>
                            </m:r>
                          </m:sup>
                        </m:sSup>
                      </m:e>
                    </m:func>
                    <m:r>
                      <a:rPr lang="en-US" sz="2800" i="1">
                        <a:effectLst/>
                        <a:latin typeface="Cambria Math"/>
                        <a:ea typeface="Calibri"/>
                        <a:cs typeface="Sakkal Majalla"/>
                      </a:rPr>
                      <m:t>×</m:t>
                    </m:r>
                    <m:r>
                      <a:rPr lang="en-US" sz="2800" i="1">
                        <a:effectLst/>
                        <a:latin typeface="Cambria Math"/>
                        <a:ea typeface="Calibri"/>
                        <a:cs typeface="Sakkal Majalla"/>
                      </a:rPr>
                      <m:t>1</m:t>
                    </m:r>
                    <m:r>
                      <a:rPr lang="en-US" sz="2800" i="1">
                        <a:effectLst/>
                        <a:latin typeface="Cambria Math"/>
                        <a:ea typeface="Calibri"/>
                        <a:cs typeface="Sakkal Majalla"/>
                      </a:rPr>
                      <m:t>.</m:t>
                    </m:r>
                    <m:r>
                      <a:rPr lang="en-US" sz="2800" i="1">
                        <a:effectLst/>
                        <a:latin typeface="Cambria Math"/>
                        <a:ea typeface="Calibri"/>
                        <a:cs typeface="Sakkal Majalla"/>
                      </a:rPr>
                      <m:t>2</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4</m:t>
                    </m:r>
                  </m:oMath>
                </a14:m>
                <a:endParaRPr lang="en-US" sz="2800" dirty="0">
                  <a:effectLst/>
                  <a:latin typeface="Calibri"/>
                  <a:ea typeface="Calibri"/>
                  <a:cs typeface="Arial"/>
                </a:endParaRPr>
              </a:p>
              <a:p>
                <a:pPr marL="457200" algn="just">
                  <a:lnSpc>
                    <a:spcPct val="115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1650</m:t>
                      </m:r>
                      <m:r>
                        <a:rPr lang="en-US" sz="2800" i="1">
                          <a:effectLst/>
                          <a:latin typeface="Cambria Math"/>
                          <a:ea typeface="Calibri"/>
                          <a:cs typeface="Sakkal Majalla"/>
                        </a:rPr>
                        <m:t> </m:t>
                      </m:r>
                      <m:r>
                        <a:rPr lang="en-US" sz="2800" i="1">
                          <a:effectLst/>
                          <a:latin typeface="Cambria Math"/>
                          <a:ea typeface="Calibri"/>
                          <a:cs typeface="Sakkal Majalla"/>
                        </a:rPr>
                        <m:t>𝑁</m:t>
                      </m:r>
                    </m:oMath>
                  </m:oMathPara>
                </a14:m>
                <a:endParaRPr lang="en-US" sz="2800" dirty="0">
                  <a:effectLst/>
                  <a:latin typeface="Calibri"/>
                  <a:ea typeface="Calibri"/>
                  <a:cs typeface="Arial"/>
                </a:endParaRPr>
              </a:p>
              <a:p>
                <a:pPr marL="457200" algn="just">
                  <a:lnSpc>
                    <a:spcPct val="115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𝑡</m:t>
                              </m:r>
                            </m:sub>
                          </m:sSub>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m:t>
                          </m:r>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624</m:t>
                      </m:r>
                      <m:r>
                        <a:rPr lang="en-US" sz="2800" i="1">
                          <a:effectLst/>
                          <a:latin typeface="Cambria Math"/>
                          <a:ea typeface="Calibri"/>
                          <a:cs typeface="Sakkal Majalla"/>
                        </a:rPr>
                        <m:t> </m:t>
                      </m:r>
                      <m:r>
                        <a:rPr lang="en-US" sz="2800" i="1">
                          <a:effectLst/>
                          <a:latin typeface="Cambria Math"/>
                          <a:ea typeface="Calibri"/>
                          <a:cs typeface="Sakkal Majalla"/>
                        </a:rPr>
                        <m:t>𝑁</m:t>
                      </m:r>
                    </m:oMath>
                  </m:oMathPara>
                </a14:m>
                <a:endParaRPr lang="en-US" sz="2800" dirty="0">
                  <a:effectLst/>
                  <a:latin typeface="Calibri"/>
                  <a:ea typeface="Calibri"/>
                  <a:cs typeface="Arial"/>
                </a:endParaRPr>
              </a:p>
              <a:p>
                <a:pPr marL="1295400" algn="just">
                  <a:lnSpc>
                    <a:spcPct val="115000"/>
                  </a:lnSpc>
                </a:pPr>
                <a:r>
                  <a:rPr lang="en-US" sz="2800" b="1" dirty="0">
                    <a:effectLst/>
                    <a:latin typeface="Cambria Math"/>
                    <a:ea typeface="Calibri"/>
                    <a:cs typeface="Sakkal Majalla"/>
                    <a:sym typeface="Symbol"/>
                  </a:rPr>
                  <a:t></a:t>
                </a:r>
                <a:r>
                  <a:rPr lang="ar-EG" sz="2800" b="1" dirty="0">
                    <a:effectLst/>
                    <a:latin typeface="Cambria Math"/>
                    <a:ea typeface="Calibri"/>
                    <a:cs typeface="Sakkal Majalla"/>
                  </a:rPr>
                  <a:t> العزم الفرملي</a:t>
                </a:r>
                <a:endParaRPr lang="en-US" sz="2800" dirty="0">
                  <a:effectLst/>
                  <a:latin typeface="Calibri"/>
                  <a:ea typeface="Calibri"/>
                  <a:cs typeface="Arial"/>
                </a:endParaRPr>
              </a:p>
              <a:p>
                <a:pPr marL="1320800">
                  <a:lnSpc>
                    <a:spcPct val="130000"/>
                  </a:lnSpc>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𝑇</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𝐹</m:t>
                          </m:r>
                        </m:e>
                        <m:sub>
                          <m:r>
                            <a:rPr lang="en-US" sz="2800" i="1">
                              <a:effectLst/>
                              <a:latin typeface="Cambria Math"/>
                              <a:ea typeface="Calibri"/>
                              <a:cs typeface="Sakkal Majalla"/>
                            </a:rPr>
                            <m:t>𝑡</m:t>
                          </m:r>
                        </m:sub>
                      </m:sSub>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168</m:t>
                      </m:r>
                      <m:r>
                        <a:rPr lang="en-US" sz="2800" i="1">
                          <a:effectLst/>
                          <a:latin typeface="Cambria Math"/>
                          <a:ea typeface="Calibri"/>
                          <a:cs typeface="Sakkal Majalla"/>
                        </a:rPr>
                        <m:t>.</m:t>
                      </m:r>
                      <m:r>
                        <a:rPr lang="en-US" sz="2800" i="1">
                          <a:effectLst/>
                          <a:latin typeface="Cambria Math"/>
                          <a:ea typeface="Calibri"/>
                          <a:cs typeface="Sakkal Majalla"/>
                        </a:rPr>
                        <m:t>5</m:t>
                      </m:r>
                      <m:r>
                        <a:rPr lang="en-US" sz="2800" i="1">
                          <a:effectLst/>
                          <a:latin typeface="Cambria Math"/>
                          <a:ea typeface="Calibri"/>
                          <a:cs typeface="Sakkal Majalla"/>
                        </a:rPr>
                        <m:t> </m:t>
                      </m:r>
                      <m:r>
                        <m:rPr>
                          <m:nor/>
                        </m:rPr>
                        <a:rPr lang="en-US" sz="2800" i="0">
                          <a:effectLst/>
                          <a:latin typeface="Cambria Math"/>
                          <a:ea typeface="Calibri"/>
                          <a:cs typeface="Sakkal Majalla"/>
                        </a:rPr>
                        <m:t>N</m:t>
                      </m:r>
                      <m:r>
                        <m:rPr>
                          <m:nor/>
                        </m:rPr>
                        <a:rPr lang="en-US" sz="2800" i="0">
                          <a:effectLst/>
                          <a:latin typeface="Cambria Math"/>
                          <a:ea typeface="Calibri"/>
                          <a:cs typeface="Sakkal Majalla"/>
                        </a:rPr>
                        <m:t>-</m:t>
                      </m:r>
                      <m:r>
                        <m:rPr>
                          <m:nor/>
                        </m:rPr>
                        <a:rPr lang="en-US" sz="2800" i="0">
                          <a:effectLst/>
                          <a:latin typeface="Cambria Math"/>
                          <a:ea typeface="Calibri"/>
                          <a:cs typeface="Sakkal Majalla"/>
                        </a:rPr>
                        <m:t>m</m:t>
                      </m:r>
                    </m:oMath>
                  </m:oMathPara>
                </a14:m>
                <a:endParaRPr lang="en-US" sz="2800" dirty="0">
                  <a:effectLst/>
                  <a:latin typeface="Calibri"/>
                  <a:ea typeface="Calibri"/>
                  <a:cs typeface="Arial"/>
                </a:endParaRPr>
              </a:p>
              <a:p>
                <a:pPr marL="723900" lvl="0" indent="-368300" algn="just">
                  <a:lnSpc>
                    <a:spcPct val="130000"/>
                  </a:lnSpc>
                  <a:buSzPts val="1800"/>
                  <a:buFont typeface="+mj-lt"/>
                  <a:buAutoNum type="arabicPeriod" startAt="2"/>
                </a:pPr>
                <a:r>
                  <a:rPr lang="ar-EG" sz="2800" b="1" dirty="0">
                    <a:effectLst/>
                    <a:latin typeface="Cambria Math"/>
                    <a:ea typeface="Calibri"/>
                    <a:cs typeface="Sakkal Majalla"/>
                  </a:rPr>
                  <a:t>حساب عدد لفات الدرفيل قبل الوصول للتوقف</a:t>
                </a:r>
                <a:endParaRPr lang="en-US" sz="2800" dirty="0">
                  <a:effectLst/>
                  <a:latin typeface="Calibri"/>
                  <a:ea typeface="Calibri"/>
                  <a:cs typeface="Arial"/>
                </a:endParaRPr>
              </a:p>
              <a:p>
                <a:pPr marL="1257300" lvl="2" indent="-342900" algn="just">
                  <a:lnSpc>
                    <a:spcPct val="130000"/>
                  </a:lnSpc>
                  <a:buFont typeface="Wingdings"/>
                  <a:buChar char=""/>
                </a:pPr>
                <a:r>
                  <a:rPr lang="ar-EG" sz="2800" dirty="0">
                    <a:effectLst/>
                    <a:latin typeface="Cambria Math"/>
                    <a:ea typeface="Calibri"/>
                    <a:cs typeface="Sakkal Majalla"/>
                  </a:rPr>
                  <a:t>حساب طاقة الحركة لدرفيل الفرملة</a:t>
                </a:r>
                <a:endParaRPr lang="en-US" sz="2800" dirty="0">
                  <a:effectLst/>
                  <a:latin typeface="Calibri"/>
                  <a:ea typeface="Calibri"/>
                  <a:cs typeface="Arial"/>
                </a:endParaRPr>
              </a:p>
              <a:p>
                <a:pPr marL="457200">
                  <a:lnSpc>
                    <a:spcPct val="115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𝐾</m:t>
                      </m:r>
                      <m:r>
                        <a:rPr lang="en-US" sz="2800" i="1">
                          <a:effectLst/>
                          <a:latin typeface="Cambria Math"/>
                          <a:ea typeface="Calibri"/>
                          <a:cs typeface="Sakkal Majalla"/>
                        </a:rPr>
                        <m:t>.</m:t>
                      </m:r>
                      <m:r>
                        <a:rPr lang="en-US" sz="2800" i="1">
                          <a:effectLst/>
                          <a:latin typeface="Cambria Math"/>
                          <a:ea typeface="Calibri"/>
                          <a:cs typeface="Sakkal Majalla"/>
                        </a:rPr>
                        <m:t>𝐸</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𝑚</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𝑉</m:t>
                              </m:r>
                            </m:e>
                            <m:sup>
                              <m:r>
                                <a:rPr lang="en-US" sz="2800" i="1">
                                  <a:effectLst/>
                                  <a:latin typeface="Cambria Math"/>
                                  <a:ea typeface="Calibri"/>
                                  <a:cs typeface="Sakkal Majalla"/>
                                </a:rPr>
                                <m:t>2</m:t>
                              </m:r>
                            </m:sup>
                          </m:sSup>
                        </m:num>
                        <m:den>
                          <m:r>
                            <a:rPr lang="en-US" sz="2800" i="1">
                              <a:effectLst/>
                              <a:latin typeface="Cambria Math"/>
                              <a:ea typeface="Calibri"/>
                              <a:cs typeface="Sakkal Majalla"/>
                            </a:rPr>
                            <m:t>2</m:t>
                          </m:r>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218</m:t>
                          </m:r>
                        </m:num>
                        <m:den>
                          <m:r>
                            <a:rPr lang="en-US" sz="2800" i="1">
                              <a:effectLst/>
                              <a:latin typeface="Cambria Math"/>
                              <a:ea typeface="Calibri"/>
                              <a:cs typeface="Sakkal Majalla"/>
                            </a:rPr>
                            <m:t>2</m:t>
                          </m:r>
                        </m:den>
                      </m:f>
                      <m:sSup>
                        <m:sSupPr>
                          <m:ctrlPr>
                            <a:rPr lang="en-US" sz="2800" i="1">
                              <a:effectLst/>
                              <a:latin typeface="Cambria Math"/>
                              <a:ea typeface="Calibri"/>
                              <a:cs typeface="Sakkal Majalla"/>
                            </a:rPr>
                          </m:ctrlPr>
                        </m:sSupPr>
                        <m:e>
                          <m:d>
                            <m:dPr>
                              <m:ctrlPr>
                                <a:rPr lang="en-US" sz="2800" i="1">
                                  <a:effectLst/>
                                  <a:latin typeface="Cambria Math"/>
                                  <a:ea typeface="Calibri"/>
                                  <a:cs typeface="Sakkal Majalla"/>
                                </a:rPr>
                              </m:ctrlPr>
                            </m:dPr>
                            <m:e>
                              <m:f>
                                <m:fPr>
                                  <m:ctrlPr>
                                    <a:rPr lang="en-US" sz="2800" i="1">
                                      <a:effectLst/>
                                      <a:latin typeface="Cambria Math"/>
                                      <a:ea typeface="Calibri"/>
                                      <a:cs typeface="Sakkal Majalla"/>
                                    </a:rPr>
                                  </m:ctrlPr>
                                </m:fPr>
                                <m:num>
                                  <m:r>
                                    <a:rPr lang="en-US" sz="2800" i="1">
                                      <a:effectLst/>
                                      <a:latin typeface="Cambria Math"/>
                                      <a:ea typeface="Calibri"/>
                                      <a:cs typeface="Sakkal Majalla"/>
                                    </a:rPr>
                                    <m:t>𝜋</m:t>
                                  </m:r>
                                  <m:r>
                                    <a:rPr lang="en-US" sz="2800" i="1">
                                      <a:effectLst/>
                                      <a:latin typeface="Cambria Math"/>
                                      <a:ea typeface="Calibri"/>
                                      <a:cs typeface="Sakkal Majalla"/>
                                    </a:rPr>
                                    <m:t>.</m:t>
                                  </m:r>
                                  <m:r>
                                    <a:rPr lang="en-US" sz="2800" i="1">
                                      <a:effectLst/>
                                      <a:latin typeface="Cambria Math"/>
                                      <a:ea typeface="Calibri"/>
                                      <a:cs typeface="Sakkal Majalla"/>
                                    </a:rPr>
                                    <m:t>𝑑</m:t>
                                  </m:r>
                                  <m:r>
                                    <a:rPr lang="en-US" sz="2800" i="1">
                                      <a:effectLst/>
                                      <a:latin typeface="Cambria Math"/>
                                      <a:ea typeface="Calibri"/>
                                      <a:cs typeface="Sakkal Majalla"/>
                                    </a:rPr>
                                    <m:t>.</m:t>
                                  </m:r>
                                  <m:r>
                                    <a:rPr lang="en-US" sz="2800" i="1">
                                      <a:effectLst/>
                                      <a:latin typeface="Cambria Math"/>
                                      <a:ea typeface="Calibri"/>
                                      <a:cs typeface="Sakkal Majalla"/>
                                    </a:rPr>
                                    <m:t>𝑁</m:t>
                                  </m:r>
                                </m:num>
                                <m:den>
                                  <m:r>
                                    <a:rPr lang="en-US" sz="2800" i="1">
                                      <a:effectLst/>
                                      <a:latin typeface="Cambria Math"/>
                                      <a:ea typeface="Calibri"/>
                                      <a:cs typeface="Sakkal Majalla"/>
                                    </a:rPr>
                                    <m:t>60</m:t>
                                  </m:r>
                                </m:den>
                              </m:f>
                            </m:e>
                          </m:d>
                        </m:e>
                        <m:sup>
                          <m:r>
                            <a:rPr lang="en-US" sz="2800" i="1">
                              <a:effectLst/>
                              <a:latin typeface="Cambria Math"/>
                              <a:ea typeface="Calibri"/>
                              <a:cs typeface="Sakkal Majalla"/>
                            </a:rPr>
                            <m:t>2</m:t>
                          </m:r>
                        </m:sup>
                      </m:sSup>
                      <m:r>
                        <a:rPr lang="en-US" sz="2800" i="1">
                          <a:effectLst/>
                          <a:latin typeface="Cambria Math"/>
                          <a:ea typeface="Calibri"/>
                          <a:cs typeface="Sakkal Majalla"/>
                        </a:rPr>
                        <m:t>=</m:t>
                      </m:r>
                      <m:r>
                        <m:rPr>
                          <m:nor/>
                        </m:rPr>
                        <a:rPr lang="en-US" sz="2800" i="0">
                          <a:effectLst/>
                          <a:latin typeface="Cambria Math"/>
                          <a:ea typeface="Calibri"/>
                          <a:cs typeface="Sakkal Majalla"/>
                        </a:rPr>
                        <m:t>502 </m:t>
                      </m:r>
                      <m:r>
                        <m:rPr>
                          <m:nor/>
                        </m:rPr>
                        <a:rPr lang="en-US" sz="2800" i="0">
                          <a:effectLst/>
                          <a:latin typeface="Cambria Math"/>
                          <a:ea typeface="Calibri"/>
                          <a:cs typeface="Sakkal Majalla"/>
                        </a:rPr>
                        <m:t>kN</m:t>
                      </m:r>
                      <m:r>
                        <m:rPr>
                          <m:nor/>
                        </m:rPr>
                        <a:rPr lang="en-US" sz="2800" i="0">
                          <a:effectLst/>
                          <a:latin typeface="Cambria Math"/>
                          <a:ea typeface="Calibri"/>
                          <a:cs typeface="Sakkal Majalla"/>
                        </a:rPr>
                        <m:t>-</m:t>
                      </m:r>
                      <m:r>
                        <m:rPr>
                          <m:nor/>
                        </m:rPr>
                        <a:rPr lang="en-US" sz="2800" i="0">
                          <a:effectLst/>
                          <a:latin typeface="Cambria Math"/>
                          <a:ea typeface="Calibri"/>
                          <a:cs typeface="Sakkal Majalla"/>
                        </a:rPr>
                        <m:t>m</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836712"/>
                <a:ext cx="7776864" cy="5603585"/>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25930499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836712"/>
                <a:ext cx="7776864" cy="5304657"/>
              </a:xfrm>
              <a:prstGeom prst="rect">
                <a:avLst/>
              </a:prstGeom>
            </p:spPr>
            <p:txBody>
              <a:bodyPr wrap="square">
                <a:spAutoFit/>
              </a:bodyPr>
              <a:lstStyle/>
              <a:p>
                <a:pPr marL="804863" lvl="2" algn="just">
                  <a:lnSpc>
                    <a:spcPct val="110000"/>
                  </a:lnSpc>
                  <a:buFont typeface="Wingdings"/>
                  <a:buChar char=""/>
                </a:pPr>
                <a:r>
                  <a:rPr lang="ar-EG" sz="2800" dirty="0" smtClean="0">
                    <a:effectLst/>
                    <a:latin typeface="Cambria Math"/>
                    <a:ea typeface="Calibri"/>
                    <a:cs typeface="Sakkal Majalla"/>
                  </a:rPr>
                  <a:t> حساب </a:t>
                </a:r>
                <a:r>
                  <a:rPr lang="ar-EG" sz="2800" dirty="0">
                    <a:effectLst/>
                    <a:latin typeface="Cambria Math"/>
                    <a:ea typeface="Calibri"/>
                    <a:cs typeface="Sakkal Majalla"/>
                  </a:rPr>
                  <a:t>الشغل المبذول بواسطة درفيل الفرملة</a:t>
                </a:r>
                <a:endParaRPr lang="en-US" sz="2800" dirty="0">
                  <a:effectLst/>
                  <a:latin typeface="Calibri"/>
                  <a:ea typeface="Calibri"/>
                  <a:cs typeface="Arial"/>
                </a:endParaRPr>
              </a:p>
              <a:p>
                <a:pPr marL="804863" algn="ctr">
                  <a:lnSpc>
                    <a:spcPct val="110000"/>
                  </a:lnSpc>
                </a:pPr>
                <a14:m>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𝑊𝑜𝑟𝑘</m:t>
                        </m:r>
                        <m:r>
                          <a:rPr lang="en-US" sz="2800" i="1">
                            <a:effectLst/>
                            <a:latin typeface="Cambria Math"/>
                            <a:ea typeface="Calibri"/>
                            <a:cs typeface="Sakkal Majalla"/>
                          </a:rPr>
                          <m:t> </m:t>
                        </m:r>
                        <m:r>
                          <a:rPr lang="en-US" sz="2800" i="1">
                            <a:effectLst/>
                            <a:latin typeface="Cambria Math"/>
                            <a:ea typeface="Calibri"/>
                            <a:cs typeface="Sakkal Majalla"/>
                          </a:rPr>
                          <m:t>𝑑𝑜𝑛𝑒</m:t>
                        </m:r>
                        <m:r>
                          <a:rPr lang="en-US" sz="2800" i="1">
                            <a:effectLst/>
                            <a:latin typeface="Cambria Math"/>
                            <a:ea typeface="Calibri"/>
                            <a:cs typeface="Sakkal Majalla"/>
                          </a:rPr>
                          <m:t>=</m:t>
                        </m:r>
                        <m:r>
                          <a:rPr lang="en-US" sz="2800" i="1">
                            <a:effectLst/>
                            <a:latin typeface="Cambria Math"/>
                            <a:ea typeface="Calibri"/>
                            <a:cs typeface="Sakkal Majalla"/>
                          </a:rPr>
                          <m:t>𝑇</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2</m:t>
                    </m:r>
                    <m:r>
                      <a:rPr lang="en-US" sz="2800" i="1">
                        <a:effectLst/>
                        <a:latin typeface="Cambria Math"/>
                        <a:ea typeface="Calibri"/>
                        <a:cs typeface="Sakkal Majalla"/>
                      </a:rPr>
                      <m:t>𝜋</m:t>
                    </m:r>
                    <m:r>
                      <a:rPr lang="en-US" sz="2800" i="1">
                        <a:effectLst/>
                        <a:latin typeface="Cambria Math"/>
                        <a:ea typeface="Calibri"/>
                        <a:cs typeface="Sakkal Majalla"/>
                      </a:rPr>
                      <m:t>.</m:t>
                    </m:r>
                    <m:r>
                      <a:rPr lang="en-US" sz="2800" i="1">
                        <a:effectLst/>
                        <a:latin typeface="Cambria Math"/>
                        <a:ea typeface="Calibri"/>
                        <a:cs typeface="Sakkal Majalla"/>
                      </a:rPr>
                      <m:t>𝑛</m:t>
                    </m:r>
                    <m:r>
                      <a:rPr lang="en-US" sz="2800" i="1">
                        <a:effectLst/>
                        <a:latin typeface="Cambria Math"/>
                        <a:ea typeface="Calibri"/>
                        <a:cs typeface="Sakkal Majalla"/>
                      </a:rPr>
                      <m:t>=</m:t>
                    </m:r>
                    <m:r>
                      <a:rPr lang="en-US" sz="2800" i="1">
                        <a:effectLst/>
                        <a:latin typeface="Cambria Math"/>
                        <a:ea typeface="Calibri"/>
                        <a:cs typeface="Sakkal Majalla"/>
                      </a:rPr>
                      <m:t>1060</m:t>
                    </m:r>
                    <m:r>
                      <a:rPr lang="en-US" sz="2800" i="1">
                        <a:effectLst/>
                        <a:latin typeface="Cambria Math"/>
                        <a:ea typeface="Calibri"/>
                        <a:cs typeface="Sakkal Majalla"/>
                      </a:rPr>
                      <m:t> </m:t>
                    </m:r>
                    <m:r>
                      <a:rPr lang="en-US" sz="2800" i="1">
                        <a:effectLst/>
                        <a:latin typeface="Cambria Math"/>
                        <a:ea typeface="Calibri"/>
                        <a:cs typeface="Sakkal Majalla"/>
                      </a:rPr>
                      <m:t>𝑛</m:t>
                    </m:r>
                    <m:r>
                      <a:rPr lang="en-US" sz="2800" i="1">
                        <a:effectLst/>
                        <a:latin typeface="Cambria Math"/>
                        <a:ea typeface="Calibri"/>
                        <a:cs typeface="Sakkal Majalla"/>
                      </a:rPr>
                      <m:t> </m:t>
                    </m:r>
                    <m:r>
                      <m:rPr>
                        <m:nor/>
                      </m:rPr>
                      <a:rPr lang="en-US" sz="2800" i="0">
                        <a:effectLst/>
                        <a:latin typeface="Cambria Math"/>
                        <a:ea typeface="Calibri"/>
                        <a:cs typeface="Sakkal Majalla"/>
                      </a:rPr>
                      <m:t>N</m:t>
                    </m:r>
                    <m:r>
                      <m:rPr>
                        <m:nor/>
                      </m:rPr>
                      <a:rPr lang="en-US" sz="2800" i="0">
                        <a:effectLst/>
                        <a:latin typeface="Cambria Math"/>
                        <a:ea typeface="Calibri"/>
                        <a:cs typeface="Sakkal Majalla"/>
                      </a:rPr>
                      <m:t>-</m:t>
                    </m:r>
                    <m:r>
                      <m:rPr>
                        <m:nor/>
                      </m:rPr>
                      <a:rPr lang="en-US" sz="2800" i="0">
                        <a:effectLst/>
                        <a:latin typeface="Cambria Math"/>
                        <a:ea typeface="Calibri"/>
                        <a:cs typeface="Sakkal Majalla"/>
                      </a:rPr>
                      <m:t>m</m:t>
                    </m:r>
                    <m:r>
                      <m:rPr>
                        <m:nor/>
                      </m:rPr>
                      <a:rPr lang="en-US" sz="2800" i="0">
                        <a:effectLst/>
                        <a:latin typeface="Cambria Math"/>
                        <a:ea typeface="Calibri"/>
                        <a:cs typeface="Sakkal Majalla"/>
                      </a:rPr>
                      <m:t> </m:t>
                    </m:r>
                  </m:oMath>
                </a14:m>
                <a:r>
                  <a:rPr lang="en-US" sz="2800" dirty="0">
                    <a:effectLst/>
                    <a:latin typeface="Sakkal Majalla"/>
                    <a:ea typeface="Calibri"/>
                    <a:cs typeface="Arial"/>
                  </a:rPr>
                  <a:t> </a:t>
                </a:r>
                <a:endParaRPr lang="en-US" sz="2800" dirty="0">
                  <a:effectLst/>
                  <a:latin typeface="Calibri"/>
                  <a:ea typeface="Calibri"/>
                  <a:cs typeface="Arial"/>
                </a:endParaRPr>
              </a:p>
              <a:p>
                <a:pPr marL="804863" algn="just">
                  <a:lnSpc>
                    <a:spcPct val="110000"/>
                  </a:lnSpc>
                </a:pPr>
                <a:r>
                  <a:rPr lang="ar-EG" sz="2800" dirty="0">
                    <a:effectLst/>
                    <a:latin typeface="Cambria Math"/>
                    <a:ea typeface="Calibri"/>
                    <a:cs typeface="Sakkal Majalla"/>
                  </a:rPr>
                  <a:t>وحيث أن طاقة الحركة لدرفيل الفرملة تستخدم للتغلب على الشغل المبذول الناتج من العزم الفرملي ، بمساواة المعادلتين نحصل على عدد لفات الدرفيل:</a:t>
                </a:r>
                <a:endParaRPr lang="en-US" sz="2800" dirty="0">
                  <a:effectLst/>
                  <a:latin typeface="Calibri"/>
                  <a:ea typeface="Calibri"/>
                  <a:cs typeface="Arial"/>
                </a:endParaRPr>
              </a:p>
              <a:p>
                <a:pPr marL="804863">
                  <a:lnSpc>
                    <a:spcPct val="110000"/>
                  </a:lnSpc>
                </a:pPr>
                <a:r>
                  <a:rPr lang="en-US" sz="2800" b="1" dirty="0">
                    <a:effectLst/>
                    <a:latin typeface="Cambria Math"/>
                    <a:ea typeface="Calibri"/>
                    <a:cs typeface="Sakkal Majalla"/>
                    <a:sym typeface="Symbol"/>
                  </a:rPr>
                  <a:t></a:t>
                </a:r>
                <a:r>
                  <a:rPr lang="en-US" sz="2800" b="1" dirty="0">
                    <a:effectLst/>
                    <a:latin typeface="Sakkal Majalla"/>
                    <a:ea typeface="Calibri"/>
                    <a:cs typeface="Arial"/>
                  </a:rPr>
                  <a:t> </a:t>
                </a:r>
                <a:r>
                  <a:rPr lang="ar-EG" sz="2800" b="1" dirty="0">
                    <a:effectLst/>
                    <a:latin typeface="Sakkal Majalla"/>
                    <a:ea typeface="Calibri"/>
                    <a:cs typeface="Arial"/>
                  </a:rPr>
                  <a:t>عدد لفات الدرفيل:  </a:t>
                </a:r>
                <a:r>
                  <a:rPr lang="en-US" sz="2800" dirty="0">
                    <a:effectLst/>
                    <a:latin typeface="Cambria Math"/>
                    <a:ea typeface="Calibri"/>
                    <a:cs typeface="Sakkal Majalla"/>
                  </a:rPr>
                  <a:t>(n = 474 rev.)</a:t>
                </a:r>
                <a:endParaRPr lang="en-US" sz="2800" dirty="0">
                  <a:effectLst/>
                  <a:latin typeface="Calibri"/>
                  <a:ea typeface="Calibri"/>
                  <a:cs typeface="Arial"/>
                </a:endParaRPr>
              </a:p>
              <a:p>
                <a:pPr marL="723900" lvl="0" indent="-273050" algn="just">
                  <a:lnSpc>
                    <a:spcPct val="110000"/>
                  </a:lnSpc>
                  <a:buSzPts val="1800"/>
                  <a:buFont typeface="+mj-lt"/>
                  <a:buAutoNum type="arabicPeriod" startAt="3"/>
                </a:pPr>
                <a:r>
                  <a:rPr lang="ar-EG" sz="2800" b="1" dirty="0">
                    <a:effectLst/>
                    <a:latin typeface="Cambria Math"/>
                    <a:ea typeface="Calibri"/>
                    <a:cs typeface="Sakkal Majalla"/>
                  </a:rPr>
                  <a:t>حساب الزمن اللازم للتوقف</a:t>
                </a:r>
                <a:endParaRPr lang="en-US" sz="2800" dirty="0">
                  <a:effectLst/>
                  <a:latin typeface="Calibri"/>
                  <a:ea typeface="Calibri"/>
                  <a:cs typeface="Arial"/>
                </a:endParaRPr>
              </a:p>
              <a:p>
                <a:pPr marL="863600" algn="just">
                  <a:lnSpc>
                    <a:spcPct val="110000"/>
                  </a:lnSpc>
                </a:pPr>
                <a:r>
                  <a:rPr lang="ar-EG" sz="2800" dirty="0">
                    <a:effectLst/>
                    <a:latin typeface="Cambria Math"/>
                    <a:ea typeface="Calibri"/>
                    <a:cs typeface="Sakkal Majalla"/>
                  </a:rPr>
                  <a:t>إن الزمن المطلوب لإحداث التوقف سوف يساوي الزمن المطلوب لعمل عدد اللفات اللازمة لتوقف الدرفيل ويتم حسابه كما يلي: </a:t>
                </a:r>
                <a:endParaRPr lang="en-US" sz="2800" dirty="0">
                  <a:effectLst/>
                  <a:latin typeface="Calibri"/>
                  <a:ea typeface="Calibri"/>
                  <a:cs typeface="Arial"/>
                </a:endParaRPr>
              </a:p>
              <a:p>
                <a:pPr marL="863600" algn="just">
                  <a:lnSpc>
                    <a:spcPct val="110000"/>
                  </a:lnSpc>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𝑡</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𝑛</m:t>
                          </m:r>
                        </m:num>
                        <m:den>
                          <m:r>
                            <a:rPr lang="en-US" sz="2800" i="1">
                              <a:effectLst/>
                              <a:latin typeface="Cambria Math"/>
                              <a:ea typeface="Calibri"/>
                              <a:cs typeface="Sakkal Majalla"/>
                            </a:rPr>
                            <m:t>𝑁</m:t>
                          </m:r>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474</m:t>
                          </m:r>
                        </m:num>
                        <m:den>
                          <m:r>
                            <a:rPr lang="en-US" sz="2800" i="1">
                              <a:effectLst/>
                              <a:latin typeface="Cambria Math"/>
                              <a:ea typeface="Calibri"/>
                              <a:cs typeface="Sakkal Majalla"/>
                            </a:rPr>
                            <m:t>2400</m:t>
                          </m:r>
                        </m:den>
                      </m:f>
                      <m:r>
                        <a:rPr lang="en-US" sz="2800">
                          <a:effectLst/>
                          <a:latin typeface="Cambria Math"/>
                          <a:ea typeface="Calibri"/>
                          <a:cs typeface="Sakkal Majalla"/>
                        </a:rPr>
                        <m:t>=</m:t>
                      </m:r>
                      <m:r>
                        <a:rPr lang="en-US" sz="2800" i="1">
                          <a:effectLst/>
                          <a:latin typeface="Cambria Math"/>
                          <a:ea typeface="Calibri"/>
                          <a:cs typeface="Sakkal Majalla"/>
                        </a:rPr>
                        <m:t>12</m:t>
                      </m:r>
                      <m:r>
                        <a:rPr lang="en-US" sz="2800" i="1">
                          <a:effectLst/>
                          <a:latin typeface="Cambria Math"/>
                          <a:ea typeface="Calibri"/>
                          <a:cs typeface="Sakkal Majalla"/>
                        </a:rPr>
                        <m:t> </m:t>
                      </m:r>
                      <m:r>
                        <a:rPr lang="en-US" sz="2800" i="1">
                          <a:effectLst/>
                          <a:latin typeface="Cambria Math"/>
                          <a:ea typeface="Calibri"/>
                          <a:cs typeface="Sakkal Majalla"/>
                        </a:rPr>
                        <m:t>𝑠</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836712"/>
                <a:ext cx="7776864" cy="5304657"/>
              </a:xfrm>
              <a:prstGeom prst="rect">
                <a:avLst/>
              </a:prstGeom>
              <a:blipFill rotWithShape="1">
                <a:blip r:embed="rId2"/>
                <a:stretch>
                  <a:fillRect l="-2743" t="-690"/>
                </a:stretch>
              </a:blipFill>
            </p:spPr>
            <p:txBody>
              <a:bodyPr/>
              <a:lstStyle/>
              <a:p>
                <a:r>
                  <a:rPr lang="ar-EG">
                    <a:noFill/>
                  </a:rPr>
                  <a:t> </a:t>
                </a:r>
              </a:p>
            </p:txBody>
          </p:sp>
        </mc:Fallback>
      </mc:AlternateContent>
    </p:spTree>
    <p:extLst>
      <p:ext uri="{BB962C8B-B14F-4D97-AF65-F5344CB8AC3E}">
        <p14:creationId xmlns:p14="http://schemas.microsoft.com/office/powerpoint/2010/main" val="18286221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فرملة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704" t="7714" r="58346" b="31576"/>
          <a:stretch/>
        </p:blipFill>
        <p:spPr bwMode="auto">
          <a:xfrm>
            <a:off x="2123728" y="1052736"/>
            <a:ext cx="6408712" cy="4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8916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فرملة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87624" y="836712"/>
            <a:ext cx="7776864" cy="6050887"/>
          </a:xfrm>
          <a:prstGeom prst="rect">
            <a:avLst/>
          </a:prstGeom>
        </p:spPr>
        <p:txBody>
          <a:bodyPr wrap="square">
            <a:spAutoFit/>
          </a:bodyPr>
          <a:lstStyle/>
          <a:p>
            <a:pPr marL="0" lvl="2" algn="just">
              <a:lnSpc>
                <a:spcPct val="110000"/>
              </a:lnSpc>
            </a:pP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الشكل السابق يوضح </a:t>
            </a:r>
            <a:r>
              <a:rPr lang="ar-EG" sz="3200" dirty="0">
                <a:latin typeface="Cambria Math" panose="02040503050406030204" pitchFamily="18" charset="0"/>
                <a:ea typeface="Cambria Math" panose="02040503050406030204" pitchFamily="18" charset="0"/>
                <a:cs typeface="Sakkal Majalla" panose="02000000000000000000" pitchFamily="2" charset="-78"/>
              </a:rPr>
              <a:t>فرملة من النوع ذات التمدد الداخلي حيث تتكون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من </a:t>
            </a:r>
            <a:r>
              <a:rPr lang="ar-EG" sz="3200" dirty="0">
                <a:latin typeface="Cambria Math" panose="02040503050406030204" pitchFamily="18" charset="0"/>
                <a:ea typeface="Cambria Math" panose="02040503050406030204" pitchFamily="18" charset="0"/>
                <a:cs typeface="Sakkal Majalla" panose="02000000000000000000" pitchFamily="2" charset="-78"/>
              </a:rPr>
              <a:t>حذائين </a:t>
            </a:r>
            <a:r>
              <a:rPr lang="en-US" sz="2800" dirty="0">
                <a:latin typeface="Cambria Math" panose="02040503050406030204" pitchFamily="18" charset="0"/>
                <a:ea typeface="Cambria Math" panose="02040503050406030204" pitchFamily="18" charset="0"/>
                <a:cs typeface="Sakkal Majalla" panose="02000000000000000000" pitchFamily="2" charset="-78"/>
              </a:rPr>
              <a:t>(S</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800" dirty="0">
                <a:latin typeface="Cambria Math" panose="02040503050406030204" pitchFamily="18" charset="0"/>
                <a:ea typeface="Cambria Math" panose="02040503050406030204" pitchFamily="18" charset="0"/>
                <a:cs typeface="Sakkal Majalla" panose="02000000000000000000" pitchFamily="2" charset="-78"/>
              </a:rPr>
              <a:t> and S</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2</a:t>
            </a:r>
            <a:r>
              <a:rPr lang="en-US" sz="2800" dirty="0">
                <a:latin typeface="Cambria Math" panose="02040503050406030204" pitchFamily="18" charset="0"/>
                <a:ea typeface="Cambria Math" panose="02040503050406030204" pitchFamily="18" charset="0"/>
                <a:cs typeface="Sakkal Majalla" panose="02000000000000000000" pitchFamily="2" charset="-78"/>
              </a:rPr>
              <a:t>)</a:t>
            </a:r>
            <a:r>
              <a:rPr lang="en-US" sz="3200" dirty="0">
                <a:latin typeface="Cambria Math" panose="02040503050406030204" pitchFamily="18" charset="0"/>
                <a:ea typeface="Cambria Math" panose="02040503050406030204" pitchFamily="18" charset="0"/>
                <a:cs typeface="Sakkal Majalla" panose="02000000000000000000" pitchFamily="2" charset="-78"/>
              </a:rPr>
              <a:t>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 والسطح </a:t>
            </a:r>
            <a:r>
              <a:rPr lang="ar-EG" sz="3200" dirty="0">
                <a:latin typeface="Cambria Math" panose="02040503050406030204" pitchFamily="18" charset="0"/>
                <a:ea typeface="Cambria Math" panose="02040503050406030204" pitchFamily="18" charset="0"/>
                <a:cs typeface="Sakkal Majalla" panose="02000000000000000000" pitchFamily="2" charset="-78"/>
              </a:rPr>
              <a:t>الخارجي لكل حذاء مبطن بمادة إحتكاكية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كما </a:t>
            </a:r>
            <a:r>
              <a:rPr lang="ar-EG" sz="3200" dirty="0">
                <a:latin typeface="Cambria Math" panose="02040503050406030204" pitchFamily="18" charset="0"/>
                <a:ea typeface="Cambria Math" panose="02040503050406030204" pitchFamily="18" charset="0"/>
                <a:cs typeface="Sakkal Majalla" panose="02000000000000000000" pitchFamily="2" charset="-78"/>
              </a:rPr>
              <a:t>أن كل حذاء متصل مفصليا من إحدى نهايتيه بمحوري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الإرتكاز</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(O</a:t>
            </a:r>
            <a:r>
              <a:rPr lang="en-US" sz="2800" baseline="-25000" dirty="0" smtClean="0">
                <a:latin typeface="Cambria Math" panose="02040503050406030204" pitchFamily="18" charset="0"/>
                <a:ea typeface="Cambria Math" panose="02040503050406030204" pitchFamily="18" charset="0"/>
                <a:cs typeface="Sakkal Majalla" panose="02000000000000000000" pitchFamily="2" charset="-78"/>
              </a:rPr>
              <a:t>1</a:t>
            </a:r>
            <a:r>
              <a:rPr lang="en-US"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en-US" sz="2800" dirty="0">
                <a:latin typeface="Cambria Math" panose="02040503050406030204" pitchFamily="18" charset="0"/>
                <a:ea typeface="Cambria Math" panose="02040503050406030204" pitchFamily="18" charset="0"/>
                <a:cs typeface="Sakkal Majalla" panose="02000000000000000000" pitchFamily="2" charset="-78"/>
              </a:rPr>
              <a:t>and O</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2</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ومتصل </a:t>
            </a:r>
            <a:r>
              <a:rPr lang="ar-EG" sz="3200" dirty="0">
                <a:latin typeface="Cambria Math" panose="02040503050406030204" pitchFamily="18" charset="0"/>
                <a:ea typeface="Cambria Math" panose="02040503050406030204" pitchFamily="18" charset="0"/>
                <a:cs typeface="Sakkal Majalla" panose="02000000000000000000" pitchFamily="2" charset="-78"/>
              </a:rPr>
              <a:t>بكامة عند النهاية الأخرى.  وعندما تدور الكامة فإن الحذائين سوف يدفعا ناحية الخارج في عكس حافة درفيل الفرملة وينتج عن ذلك العزم الفرملي من الإحتكاك بين الحذائين ودرفيل الفرملة وبالتالي تقل سرعة الدرفيل كما يتم المحافظة على ثبات الوضع للحذائين عن طريق ياي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والدرفيل </a:t>
            </a:r>
            <a:r>
              <a:rPr lang="ar-EG" sz="3200" dirty="0">
                <a:latin typeface="Cambria Math" panose="02040503050406030204" pitchFamily="18" charset="0"/>
                <a:ea typeface="Cambria Math" panose="02040503050406030204" pitchFamily="18" charset="0"/>
                <a:cs typeface="Sakkal Majalla" panose="02000000000000000000" pitchFamily="2" charset="-78"/>
              </a:rPr>
              <a:t>للفرملة </a:t>
            </a:r>
            <a:r>
              <a:rPr lang="ar-EG" sz="3200" dirty="0" smtClean="0">
                <a:latin typeface="Cambria Math" panose="02040503050406030204" pitchFamily="18" charset="0"/>
                <a:ea typeface="Cambria Math" panose="02040503050406030204" pitchFamily="18" charset="0"/>
                <a:cs typeface="Sakkal Majalla" panose="02000000000000000000" pitchFamily="2" charset="-78"/>
              </a:rPr>
              <a:t>محاطين </a:t>
            </a:r>
            <a:r>
              <a:rPr lang="ar-EG" sz="3200" dirty="0">
                <a:latin typeface="Cambria Math" panose="02040503050406030204" pitchFamily="18" charset="0"/>
                <a:ea typeface="Cambria Math" panose="02040503050406030204" pitchFamily="18" charset="0"/>
                <a:cs typeface="Sakkal Majalla" panose="02000000000000000000" pitchFamily="2" charset="-78"/>
              </a:rPr>
              <a:t>بآلية أو غطاء خارجي لمنع تعرضه للأتربة أو للرطوبة وهذا النوع من الفرامل يستخدم للسيارت وعربات النقل الخفيفة</a:t>
            </a:r>
            <a:endParaRPr lang="en-US" sz="32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942860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052736"/>
            <a:ext cx="7200800" cy="51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26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58631" y="836712"/>
            <a:ext cx="7488832" cy="5909310"/>
          </a:xfrm>
          <a:prstGeom prst="rect">
            <a:avLst/>
          </a:prstGeom>
        </p:spPr>
        <p:txBody>
          <a:bodyPr wrap="square">
            <a:spAutoFit/>
          </a:bodyPr>
          <a:lstStyle/>
          <a:p>
            <a:pPr algn="just">
              <a:lnSpc>
                <a:spcPct val="150000"/>
              </a:lnSpc>
            </a:pPr>
            <a:r>
              <a:rPr lang="ar-EG" sz="2800" dirty="0">
                <a:latin typeface="Cambria Math" panose="02040503050406030204" pitchFamily="18" charset="0"/>
                <a:ea typeface="Cambria Math" panose="02040503050406030204" pitchFamily="18" charset="0"/>
                <a:cs typeface="Sakkal Majalla" panose="02000000000000000000" pitchFamily="2" charset="-78"/>
              </a:rPr>
              <a:t>إذا تم أخذ عنصر  صغير من بطانة الفرملة </a:t>
            </a:r>
            <a:r>
              <a:rPr lang="en-US" sz="2400" dirty="0">
                <a:latin typeface="Cambria Math" panose="02040503050406030204" pitchFamily="18" charset="0"/>
                <a:ea typeface="Cambria Math" panose="02040503050406030204" pitchFamily="18" charset="0"/>
                <a:cs typeface="Sakkal Majalla" panose="02000000000000000000" pitchFamily="2" charset="-78"/>
              </a:rPr>
              <a:t>AC</a:t>
            </a:r>
            <a:r>
              <a:rPr lang="ar-EG" sz="2800" dirty="0">
                <a:latin typeface="Cambria Math" panose="02040503050406030204" pitchFamily="18" charset="0"/>
                <a:ea typeface="Cambria Math" panose="02040503050406030204" pitchFamily="18" charset="0"/>
                <a:cs typeface="Sakkal Majalla" panose="02000000000000000000" pitchFamily="2" charset="-78"/>
              </a:rPr>
              <a:t> الذي يصنع زاوية مركزية مقدارها </a:t>
            </a:r>
            <a:r>
              <a:rPr lang="en-US" sz="28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800" dirty="0">
                <a:latin typeface="Cambria Math" panose="02040503050406030204" pitchFamily="18" charset="0"/>
                <a:ea typeface="Cambria Math" panose="02040503050406030204" pitchFamily="18" charset="0"/>
                <a:cs typeface="Sakkal Majalla" panose="02000000000000000000" pitchFamily="2" charset="-78"/>
              </a:rPr>
              <a:t> مع مركز الفرملة وفي هذه الحالة فإن الخط </a:t>
            </a:r>
            <a:r>
              <a:rPr lang="en-US" sz="2400" dirty="0">
                <a:latin typeface="Cambria Math" panose="02040503050406030204" pitchFamily="18" charset="0"/>
                <a:ea typeface="Cambria Math" panose="02040503050406030204" pitchFamily="18" charset="0"/>
                <a:cs typeface="Sakkal Majalla" panose="02000000000000000000" pitchFamily="2" charset="-78"/>
              </a:rPr>
              <a:t>OA</a:t>
            </a:r>
            <a:r>
              <a:rPr lang="ar-EG" sz="2800" dirty="0">
                <a:latin typeface="Cambria Math" panose="02040503050406030204" pitchFamily="18" charset="0"/>
                <a:ea typeface="Cambria Math" panose="02040503050406030204" pitchFamily="18" charset="0"/>
                <a:cs typeface="Sakkal Majalla" panose="02000000000000000000" pitchFamily="2" charset="-78"/>
              </a:rPr>
              <a:t> سوف يصنع زاوية </a:t>
            </a:r>
            <a:r>
              <a:rPr lang="en-US" sz="280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ar-EG" sz="2800" dirty="0">
                <a:latin typeface="Cambria Math" panose="02040503050406030204" pitchFamily="18" charset="0"/>
                <a:ea typeface="Cambria Math" panose="02040503050406030204" pitchFamily="18" charset="0"/>
                <a:cs typeface="Sakkal Majalla" panose="02000000000000000000" pitchFamily="2" charset="-78"/>
              </a:rPr>
              <a:t> مع الخط </a:t>
            </a:r>
            <a:r>
              <a:rPr lang="en-US" sz="2400" dirty="0">
                <a:latin typeface="Cambria Math" panose="02040503050406030204" pitchFamily="18" charset="0"/>
                <a:ea typeface="Cambria Math" panose="02040503050406030204" pitchFamily="18" charset="0"/>
                <a:cs typeface="Sakkal Majalla" panose="02000000000000000000" pitchFamily="2" charset="-78"/>
              </a:rPr>
              <a:t>OO</a:t>
            </a:r>
            <a:r>
              <a:rPr lang="en-US" sz="24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ar-EG" sz="2800" dirty="0">
                <a:latin typeface="Cambria Math" panose="02040503050406030204" pitchFamily="18" charset="0"/>
                <a:ea typeface="Cambria Math" panose="02040503050406030204" pitchFamily="18" charset="0"/>
                <a:cs typeface="Sakkal Majalla" panose="02000000000000000000" pitchFamily="2" charset="-78"/>
              </a:rPr>
              <a:t> كما هو موضح بالشكل.  وبفرض أن الضغط موزع بإنتظام تقريبا على حذاء الفرملة لأنه من الناحية الفعلية لايكون موزعا بإنتظام حيث يحدث تآكل أكثر عند الطرف الحر للبطانة الإحتكاكية. وحيث أن الحذاء يدور حول النقطة </a:t>
            </a:r>
            <a:r>
              <a:rPr lang="en-US" sz="2400" dirty="0">
                <a:latin typeface="Cambria Math" panose="02040503050406030204" pitchFamily="18" charset="0"/>
                <a:ea typeface="Cambria Math" panose="02040503050406030204" pitchFamily="18" charset="0"/>
                <a:cs typeface="Sakkal Majalla" panose="02000000000000000000" pitchFamily="2" charset="-78"/>
              </a:rPr>
              <a:t>O</a:t>
            </a:r>
            <a:r>
              <a:rPr lang="en-US" sz="24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 ، </a:t>
            </a:r>
            <a:r>
              <a:rPr lang="ar-EG" sz="2800" dirty="0">
                <a:latin typeface="Cambria Math" panose="02040503050406030204" pitchFamily="18" charset="0"/>
                <a:ea typeface="Cambria Math" panose="02040503050406030204" pitchFamily="18" charset="0"/>
                <a:cs typeface="Sakkal Majalla" panose="02000000000000000000" pitchFamily="2" charset="-78"/>
              </a:rPr>
              <a:t>فإن معدل التآكل في بطانة الحذاء عند النقطة </a:t>
            </a:r>
            <a:r>
              <a:rPr lang="en-US" sz="2400" dirty="0">
                <a:latin typeface="Cambria Math" panose="02040503050406030204" pitchFamily="18" charset="0"/>
                <a:ea typeface="Cambria Math" panose="02040503050406030204" pitchFamily="18" charset="0"/>
                <a:cs typeface="Sakkal Majalla" panose="02000000000000000000" pitchFamily="2" charset="-78"/>
              </a:rPr>
              <a:t>A</a:t>
            </a:r>
            <a:r>
              <a:rPr lang="ar-EG" sz="2800" dirty="0">
                <a:latin typeface="Cambria Math" panose="02040503050406030204" pitchFamily="18" charset="0"/>
                <a:ea typeface="Cambria Math" panose="02040503050406030204" pitchFamily="18" charset="0"/>
                <a:cs typeface="Sakkal Majalla" panose="02000000000000000000" pitchFamily="2" charset="-78"/>
              </a:rPr>
              <a:t> سوف يتناسب مع الإزاحة الشعاعية أو القطبية لهذه النقطة وبشكل عام فإن معدل التآكل سوف يتناسب طرديا مع المسافة العمودية </a:t>
            </a:r>
            <a:r>
              <a:rPr lang="en-US" sz="2400" dirty="0">
                <a:latin typeface="Cambria Math" panose="02040503050406030204" pitchFamily="18" charset="0"/>
                <a:ea typeface="Cambria Math" panose="02040503050406030204" pitchFamily="18" charset="0"/>
                <a:cs typeface="Sakkal Majalla" panose="02000000000000000000" pitchFamily="2" charset="-78"/>
              </a:rPr>
              <a:t>O</a:t>
            </a:r>
            <a:r>
              <a:rPr lang="en-US" sz="24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400" dirty="0">
                <a:latin typeface="Cambria Math" panose="02040503050406030204" pitchFamily="18" charset="0"/>
                <a:ea typeface="Cambria Math" panose="02040503050406030204" pitchFamily="18" charset="0"/>
                <a:cs typeface="Sakkal Majalla" panose="02000000000000000000" pitchFamily="2" charset="-78"/>
              </a:rPr>
              <a:t>B</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a:t>
            </a:r>
            <a:endParaRPr lang="ar-EG" sz="28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35342928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58630" y="836712"/>
                <a:ext cx="7805857" cy="5730800"/>
              </a:xfrm>
              <a:prstGeom prst="rect">
                <a:avLst/>
              </a:prstGeom>
            </p:spPr>
            <p:txBody>
              <a:bodyPr wrap="square">
                <a:spAutoFit/>
              </a:bodyPr>
              <a:lstStyle/>
              <a:p>
                <a:pPr marL="431800" algn="just">
                  <a:lnSpc>
                    <a:spcPct val="130000"/>
                  </a:lnSpc>
                  <a:tabLst>
                    <a:tab pos="-635" algn="l"/>
                  </a:tabLst>
                </a:pPr>
                <a:r>
                  <a:rPr lang="ar-EG" sz="2800" dirty="0">
                    <a:latin typeface="Cambria Math"/>
                    <a:ea typeface="Calibri"/>
                    <a:cs typeface="Sakkal Majalla"/>
                  </a:rPr>
                  <a:t>من هندسة الشكل نستنتج كلا مما يلي:</a:t>
                </a:r>
                <a:endParaRPr lang="en-US" sz="2800" dirty="0">
                  <a:effectLst/>
                  <a:latin typeface="Calibri"/>
                  <a:ea typeface="Calibri"/>
                  <a:cs typeface="Arial"/>
                </a:endParaRPr>
              </a:p>
              <a:p>
                <a:pPr marL="431800" algn="l" rtl="0">
                  <a:lnSpc>
                    <a:spcPct val="130000"/>
                  </a:lnSpc>
                  <a:spcAft>
                    <a:spcPts val="0"/>
                  </a:spcAft>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r>
                        <a:rPr lang="en-US" sz="2800" i="1">
                          <a:effectLst/>
                          <a:latin typeface="Cambria Math"/>
                          <a:ea typeface="Calibri"/>
                          <a:cs typeface="Sakkal Majalla"/>
                        </a:rPr>
                        <m:t>𝐵</m:t>
                      </m:r>
                      <m:r>
                        <a:rPr lang="en-US" sz="2800" i="1">
                          <a:effectLst/>
                          <a:latin typeface="Cambria Math"/>
                          <a:ea typeface="Calibri"/>
                          <a:cs typeface="Sakkal Majalla"/>
                        </a:rPr>
                        <m:t>=</m:t>
                      </m:r>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𝜃</m:t>
                          </m:r>
                        </m:e>
                      </m:func>
                    </m:oMath>
                  </m:oMathPara>
                </a14:m>
                <a:endParaRPr lang="en-US" sz="2800" dirty="0">
                  <a:effectLst/>
                  <a:latin typeface="Calibri"/>
                  <a:ea typeface="Calibri"/>
                  <a:cs typeface="Arial"/>
                </a:endParaRPr>
              </a:p>
              <a:p>
                <a:pPr marL="723900" lvl="0" indent="-368300">
                  <a:lnSpc>
                    <a:spcPct val="130000"/>
                  </a:lnSpc>
                  <a:buSzPts val="1800"/>
                  <a:buFont typeface="Cambria Math"/>
                  <a:buAutoNum type="arabicPeriod"/>
                  <a:tabLst>
                    <a:tab pos="-635" algn="l"/>
                  </a:tabLst>
                </a:pPr>
                <a:r>
                  <a:rPr lang="ar-EG" sz="2800" dirty="0">
                    <a:effectLst/>
                    <a:latin typeface="Cambria Math"/>
                    <a:ea typeface="Calibri"/>
                    <a:cs typeface="Sakkal Majalla"/>
                  </a:rPr>
                  <a:t>الضغط العمودي عند النقطة </a:t>
                </a:r>
                <a:r>
                  <a:rPr lang="en-US" sz="2400" dirty="0">
                    <a:effectLst/>
                    <a:latin typeface="Cambria Math"/>
                    <a:ea typeface="Calibri"/>
                    <a:cs typeface="Sakkal Majalla"/>
                  </a:rPr>
                  <a:t>A</a:t>
                </a:r>
                <a:r>
                  <a:rPr lang="ar-EG" sz="2400" dirty="0">
                    <a:effectLst/>
                    <a:latin typeface="Cambria Math"/>
                    <a:ea typeface="Calibri"/>
                    <a:cs typeface="Sakkal Majalla"/>
                  </a:rPr>
                  <a:t>  </a:t>
                </a:r>
                <a:endParaRPr lang="en-US" sz="2800" dirty="0">
                  <a:effectLst/>
                  <a:latin typeface="Calibri"/>
                  <a:ea typeface="Calibri"/>
                  <a:cs typeface="Arial"/>
                </a:endParaRPr>
              </a:p>
              <a:p>
                <a:pPr marL="431800" algn="l">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r>
                            <a:rPr lang="en-US" sz="2800" i="1">
                              <a:effectLst/>
                              <a:latin typeface="Cambria Math"/>
                              <a:ea typeface="Calibri"/>
                              <a:cs typeface="Sakkal Majalla"/>
                            </a:rPr>
                            <m:t>𝑃</m:t>
                          </m:r>
                        </m:e>
                        <m:sub>
                          <m:r>
                            <a:rPr lang="en-US" sz="2800" i="1">
                              <a:effectLst/>
                              <a:latin typeface="Cambria Math"/>
                              <a:ea typeface="Calibri"/>
                              <a:cs typeface="Sakkal Majalla"/>
                            </a:rPr>
                            <m:t>𝑁</m:t>
                          </m:r>
                        </m:sub>
                      </m:sSub>
                      <m:r>
                        <a:rPr lang="ar-EG" sz="2800">
                          <a:effectLst/>
                          <a:latin typeface="Cambria Math"/>
                          <a:ea typeface="Calibri"/>
                          <a:cs typeface="Cambria Math"/>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Cambria Math"/>
                            </a:rPr>
                            <m:t>𝜃</m:t>
                          </m:r>
                          <m:r>
                            <a:rPr lang="en-US" sz="2800" i="1">
                              <a:effectLst/>
                              <a:latin typeface="Cambria Math"/>
                              <a:ea typeface="Calibri"/>
                              <a:cs typeface="Cambria Math"/>
                            </a:rPr>
                            <m:t>  </m:t>
                          </m:r>
                          <m:r>
                            <a:rPr lang="en-US" sz="2800" i="1">
                              <a:effectLst/>
                              <a:latin typeface="Cambria Math"/>
                              <a:ea typeface="Calibri"/>
                              <a:cs typeface="Cambria Math"/>
                            </a:rPr>
                            <m:t>𝑜𝑟</m:t>
                          </m:r>
                          <m:r>
                            <a:rPr lang="en-US" sz="2800" i="1">
                              <a:effectLst/>
                              <a:latin typeface="Cambria Math"/>
                              <a:ea typeface="Calibri"/>
                              <a:cs typeface="Cambria Math"/>
                            </a:rPr>
                            <m:t> </m:t>
                          </m:r>
                          <m:sSub>
                            <m:sSubPr>
                              <m:ctrlPr>
                                <a:rPr lang="en-US" sz="2800" i="1">
                                  <a:effectLst/>
                                  <a:latin typeface="Cambria Math"/>
                                  <a:ea typeface="Calibri"/>
                                  <a:cs typeface="Cambria Math"/>
                                </a:rPr>
                              </m:ctrlPr>
                            </m:sSubPr>
                            <m:e>
                              <m:r>
                                <a:rPr lang="en-US" sz="2800" i="1">
                                  <a:effectLst/>
                                  <a:latin typeface="Cambria Math"/>
                                  <a:ea typeface="Calibri"/>
                                  <a:cs typeface="Cambria Math"/>
                                </a:rPr>
                                <m:t>𝑃</m:t>
                              </m:r>
                            </m:e>
                            <m:sub>
                              <m:r>
                                <a:rPr lang="en-US" sz="2800" i="1">
                                  <a:effectLst/>
                                  <a:latin typeface="Cambria Math"/>
                                  <a:ea typeface="Calibri"/>
                                  <a:cs typeface="Cambria Math"/>
                                </a:rPr>
                                <m:t>𝑁</m:t>
                              </m:r>
                            </m:sub>
                          </m:sSub>
                          <m:r>
                            <a:rPr lang="en-US" sz="2800" i="1">
                              <a:effectLst/>
                              <a:latin typeface="Cambria Math"/>
                              <a:ea typeface="Calibri"/>
                              <a:cs typeface="Cambria Math"/>
                            </a:rPr>
                            <m:t>=</m:t>
                          </m:r>
                          <m:sSub>
                            <m:sSubPr>
                              <m:ctrlPr>
                                <a:rPr lang="en-US" sz="2800" i="1">
                                  <a:effectLst/>
                                  <a:latin typeface="Cambria Math"/>
                                  <a:ea typeface="Calibri"/>
                                  <a:cs typeface="Cambria Math"/>
                                </a:rPr>
                              </m:ctrlPr>
                            </m:sSubPr>
                            <m:e>
                              <m:r>
                                <a:rPr lang="en-US" sz="2800" i="1">
                                  <a:effectLst/>
                                  <a:latin typeface="Cambria Math"/>
                                  <a:ea typeface="Calibri"/>
                                  <a:cs typeface="Cambria Math"/>
                                </a:rPr>
                                <m:t>𝑃</m:t>
                              </m:r>
                            </m:e>
                            <m:sub>
                              <m:r>
                                <a:rPr lang="en-US" sz="2800" i="1">
                                  <a:effectLst/>
                                  <a:latin typeface="Cambria Math"/>
                                  <a:ea typeface="Calibri"/>
                                  <a:cs typeface="Cambria Math"/>
                                </a:rPr>
                                <m:t>1</m:t>
                              </m:r>
                            </m:sub>
                          </m:sSub>
                          <m:func>
                            <m:funcPr>
                              <m:ctrlPr>
                                <a:rPr lang="en-US" sz="2800" i="1">
                                  <a:effectLst/>
                                  <a:latin typeface="Cambria Math"/>
                                  <a:ea typeface="Calibri"/>
                                  <a:cs typeface="Cambria Math"/>
                                </a:rPr>
                              </m:ctrlPr>
                            </m:funcPr>
                            <m:fName>
                              <m:r>
                                <m:rPr>
                                  <m:sty m:val="p"/>
                                </m:rPr>
                                <a:rPr lang="en-US" sz="2800">
                                  <a:effectLst/>
                                  <a:latin typeface="Cambria Math"/>
                                  <a:ea typeface="Calibri"/>
                                  <a:cs typeface="Cambria Math"/>
                                </a:rPr>
                                <m:t>sin</m:t>
                              </m:r>
                            </m:fName>
                            <m:e>
                              <m:r>
                                <a:rPr lang="en-US" sz="2800" i="1">
                                  <a:effectLst/>
                                  <a:latin typeface="Cambria Math"/>
                                  <a:ea typeface="Calibri"/>
                                  <a:cs typeface="Cambria Math"/>
                                </a:rPr>
                                <m:t>𝜃</m:t>
                              </m:r>
                            </m:e>
                          </m:func>
                        </m:e>
                      </m:func>
                    </m:oMath>
                  </m:oMathPara>
                </a14:m>
                <a:endParaRPr lang="en-US" sz="2800" dirty="0">
                  <a:effectLst/>
                  <a:latin typeface="Calibri"/>
                  <a:ea typeface="Calibri"/>
                  <a:cs typeface="Arial"/>
                </a:endParaRPr>
              </a:p>
              <a:p>
                <a:pPr marL="869950" indent="-514350">
                  <a:lnSpc>
                    <a:spcPct val="130000"/>
                  </a:lnSpc>
                  <a:buSzPts val="1800"/>
                  <a:buFont typeface="+mj-lt"/>
                  <a:buAutoNum type="arabicPeriod" startAt="2"/>
                  <a:tabLst>
                    <a:tab pos="-635" algn="l"/>
                  </a:tabLst>
                </a:pPr>
                <a:r>
                  <a:rPr lang="ar-EG" sz="2800" dirty="0">
                    <a:latin typeface="Cambria Math"/>
                    <a:ea typeface="Calibri"/>
                    <a:cs typeface="Sakkal Majalla"/>
                  </a:rPr>
                  <a:t>القوة العمودية التي تؤثر على العنصر </a:t>
                </a:r>
                <a:endParaRPr lang="en-US" sz="2800" dirty="0">
                  <a:latin typeface="Cambria Math"/>
                  <a:ea typeface="Calibri"/>
                  <a:cs typeface="Sakkal Majalla"/>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effectLst/>
                              <a:latin typeface="Cambria Math"/>
                              <a:ea typeface="Calibri"/>
                              <a:cs typeface="Sakkal Majalla"/>
                            </a:rPr>
                          </m:ctrlPr>
                        </m:sSubPr>
                        <m:e>
                          <m:r>
                            <a:rPr lang="en-US" sz="2400" i="1">
                              <a:effectLst/>
                              <a:latin typeface="Cambria Math"/>
                              <a:ea typeface="Calibri"/>
                              <a:cs typeface="Sakkal Majalla"/>
                            </a:rPr>
                            <m:t>𝛿</m:t>
                          </m:r>
                          <m:r>
                            <a:rPr lang="en-US" sz="2400" i="1">
                              <a:effectLst/>
                              <a:latin typeface="Cambria Math"/>
                              <a:ea typeface="Calibri"/>
                              <a:cs typeface="Sakkal Majalla"/>
                            </a:rPr>
                            <m:t>𝑃</m:t>
                          </m:r>
                        </m:e>
                        <m:sub>
                          <m:r>
                            <a:rPr lang="en-US" sz="2400" i="1">
                              <a:effectLst/>
                              <a:latin typeface="Cambria Math"/>
                              <a:ea typeface="Calibri"/>
                              <a:cs typeface="Sakkal Majalla"/>
                            </a:rPr>
                            <m:t>𝑁</m:t>
                          </m:r>
                        </m:sub>
                      </m:sSub>
                      <m:r>
                        <a:rPr lang="en-US" sz="2400" i="1">
                          <a:effectLst/>
                          <a:latin typeface="Cambria Math"/>
                          <a:ea typeface="Calibri"/>
                          <a:cs typeface="Arial"/>
                        </a:rPr>
                        <m:t>=</m:t>
                      </m:r>
                      <m:r>
                        <a:rPr lang="en-US" sz="2400" i="1">
                          <a:effectLst/>
                          <a:latin typeface="Cambria Math"/>
                          <a:ea typeface="Calibri"/>
                          <a:cs typeface="Arial"/>
                        </a:rPr>
                        <m:t>𝑁𝑜</m:t>
                      </m:r>
                      <m:r>
                        <a:rPr lang="en-US" sz="2400" i="1">
                          <a:effectLst/>
                          <a:latin typeface="Cambria Math"/>
                          <a:ea typeface="Calibri"/>
                          <a:cs typeface="Cambria Math"/>
                        </a:rPr>
                        <m:t>𝑟𝑚𝑎𝑙</m:t>
                      </m:r>
                      <m:r>
                        <a:rPr lang="en-US" sz="2400" i="1">
                          <a:effectLst/>
                          <a:latin typeface="Cambria Math"/>
                          <a:ea typeface="Calibri"/>
                          <a:cs typeface="Cambria Math"/>
                        </a:rPr>
                        <m:t> </m:t>
                      </m:r>
                      <m:r>
                        <a:rPr lang="en-US" sz="2400" i="1">
                          <a:effectLst/>
                          <a:latin typeface="Cambria Math"/>
                          <a:ea typeface="Calibri"/>
                          <a:cs typeface="Cambria Math"/>
                        </a:rPr>
                        <m:t>𝑝𝑟𝑒𝑠𝑠𝑢𝑟𝑒</m:t>
                      </m:r>
                      <m:r>
                        <a:rPr lang="en-US" sz="2400" i="1">
                          <a:effectLst/>
                          <a:latin typeface="Cambria Math"/>
                          <a:ea typeface="Calibri"/>
                          <a:cs typeface="Cambria Math"/>
                        </a:rPr>
                        <m:t> ×</m:t>
                      </m:r>
                      <m:r>
                        <a:rPr lang="en-US" sz="2400" i="1">
                          <a:effectLst/>
                          <a:latin typeface="Cambria Math"/>
                          <a:ea typeface="Calibri"/>
                          <a:cs typeface="Cambria Math"/>
                        </a:rPr>
                        <m:t>𝐴𝑟𝑒𝑎</m:t>
                      </m:r>
                      <m:r>
                        <a:rPr lang="en-US" sz="2400" i="1">
                          <a:effectLst/>
                          <a:latin typeface="Cambria Math"/>
                          <a:ea typeface="Calibri"/>
                          <a:cs typeface="Cambria Math"/>
                        </a:rPr>
                        <m:t> </m:t>
                      </m:r>
                      <m:r>
                        <a:rPr lang="en-US" sz="2400" i="1">
                          <a:effectLst/>
                          <a:latin typeface="Cambria Math"/>
                          <a:ea typeface="Calibri"/>
                          <a:cs typeface="Cambria Math"/>
                        </a:rPr>
                        <m:t>𝑜𝑓</m:t>
                      </m:r>
                      <m:r>
                        <a:rPr lang="en-US" sz="2400" i="1">
                          <a:effectLst/>
                          <a:latin typeface="Cambria Math"/>
                          <a:ea typeface="Calibri"/>
                          <a:cs typeface="Cambria Math"/>
                        </a:rPr>
                        <m:t> </m:t>
                      </m:r>
                      <m:r>
                        <a:rPr lang="en-US" sz="2400" i="1">
                          <a:effectLst/>
                          <a:latin typeface="Cambria Math"/>
                          <a:ea typeface="Calibri"/>
                          <a:cs typeface="Cambria Math"/>
                        </a:rPr>
                        <m:t>𝑡</m:t>
                      </m:r>
                      <m:r>
                        <a:rPr lang="en-US" sz="2400" i="1">
                          <a:effectLst/>
                          <a:latin typeface="Cambria Math"/>
                          <a:ea typeface="Calibri"/>
                          <a:cs typeface="Cambria Math"/>
                        </a:rPr>
                        <m:t>h</m:t>
                      </m:r>
                      <m:r>
                        <a:rPr lang="en-US" sz="2400" i="1">
                          <a:effectLst/>
                          <a:latin typeface="Cambria Math"/>
                          <a:ea typeface="Calibri"/>
                          <a:cs typeface="Cambria Math"/>
                        </a:rPr>
                        <m:t>𝑒</m:t>
                      </m:r>
                      <m:r>
                        <a:rPr lang="en-US" sz="2400" i="1">
                          <a:effectLst/>
                          <a:latin typeface="Cambria Math"/>
                          <a:ea typeface="Calibri"/>
                          <a:cs typeface="Cambria Math"/>
                        </a:rPr>
                        <m:t> </m:t>
                      </m:r>
                      <m:r>
                        <a:rPr lang="en-US" sz="2400" i="1">
                          <a:effectLst/>
                          <a:latin typeface="Cambria Math"/>
                          <a:ea typeface="Calibri"/>
                          <a:cs typeface="Cambria Math"/>
                        </a:rPr>
                        <m:t>𝑒𝑙𝑒𝑚𝑒𝑛𝑡</m:t>
                      </m:r>
                    </m:oMath>
                  </m:oMathPara>
                </a14:m>
                <a:endParaRPr lang="en-US" sz="2800" dirty="0">
                  <a:effectLst/>
                  <a:latin typeface="Calibri"/>
                  <a:ea typeface="Calibri"/>
                  <a:cs typeface="Arial"/>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m:t>
                          </m:r>
                          <m:r>
                            <a:rPr lang="en-US" sz="2800" i="1">
                              <a:effectLst/>
                              <a:latin typeface="Cambria Math"/>
                              <a:ea typeface="Calibri"/>
                              <a:cs typeface="Sakkal Majalla"/>
                            </a:rPr>
                            <m:t>𝑃</m:t>
                          </m:r>
                        </m:e>
                        <m:sub>
                          <m:r>
                            <a:rPr lang="en-US" sz="2800" i="1">
                              <a:effectLst/>
                              <a:latin typeface="Cambria Math"/>
                              <a:ea typeface="Calibri"/>
                              <a:cs typeface="Sakkal Majalla"/>
                            </a:rPr>
                            <m:t>𝑁</m:t>
                          </m:r>
                        </m:sub>
                      </m:sSub>
                      <m:d>
                        <m:dPr>
                          <m:ctrlPr>
                            <a:rPr lang="en-US" sz="2800" i="1">
                              <a:effectLst/>
                              <a:latin typeface="Cambria Math"/>
                              <a:ea typeface="Calibri"/>
                              <a:cs typeface="Cambria Math"/>
                            </a:rPr>
                          </m:ctrlPr>
                        </m:dPr>
                        <m:e>
                          <m:r>
                            <a:rPr lang="en-US" sz="2800" i="1">
                              <a:effectLst/>
                              <a:latin typeface="Cambria Math"/>
                              <a:ea typeface="Calibri"/>
                              <a:cs typeface="Cambria Math"/>
                            </a:rPr>
                            <m:t>𝑏</m:t>
                          </m:r>
                          <m:r>
                            <a:rPr lang="en-US" sz="2800" i="1">
                              <a:effectLst/>
                              <a:latin typeface="Cambria Math"/>
                              <a:ea typeface="Calibri"/>
                              <a:cs typeface="Cambria Math"/>
                            </a:rPr>
                            <m:t>.</m:t>
                          </m:r>
                          <m:r>
                            <a:rPr lang="en-US" sz="2800" i="1">
                              <a:effectLst/>
                              <a:latin typeface="Cambria Math"/>
                              <a:ea typeface="Calibri"/>
                              <a:cs typeface="Cambria Math"/>
                            </a:rPr>
                            <m:t>𝑟</m:t>
                          </m:r>
                          <m:r>
                            <a:rPr lang="en-US" sz="2800" i="1">
                              <a:effectLst/>
                              <a:latin typeface="Cambria Math"/>
                              <a:ea typeface="Calibri"/>
                              <a:cs typeface="Cambria Math"/>
                            </a:rPr>
                            <m:t>𝛿𝜃</m:t>
                          </m:r>
                        </m:e>
                      </m:d>
                      <m:r>
                        <a:rPr lang="en-US" sz="2800">
                          <a:effectLst/>
                          <a:latin typeface="Cambria Math"/>
                          <a:ea typeface="Calibri"/>
                          <a:cs typeface="Cambria Math"/>
                        </a:rPr>
                        <m:t>=</m:t>
                      </m:r>
                      <m:sSub>
                        <m:sSubPr>
                          <m:ctrlPr>
                            <a:rPr lang="en-US" sz="2800" i="1">
                              <a:effectLst/>
                              <a:latin typeface="Cambria Math"/>
                              <a:ea typeface="Calibri"/>
                              <a:cs typeface="Cambria Math"/>
                            </a:rPr>
                          </m:ctrlPr>
                        </m:sSubPr>
                        <m:e>
                          <m:r>
                            <a:rPr lang="en-US" sz="2800" i="1">
                              <a:effectLst/>
                              <a:latin typeface="Cambria Math"/>
                              <a:ea typeface="Calibri"/>
                              <a:cs typeface="Cambria Math"/>
                            </a:rPr>
                            <m:t>𝑃</m:t>
                          </m:r>
                        </m:e>
                        <m:sub>
                          <m:r>
                            <a:rPr lang="en-US" sz="2800" i="1">
                              <a:effectLst/>
                              <a:latin typeface="Cambria Math"/>
                              <a:ea typeface="Calibri"/>
                              <a:cs typeface="Cambria Math"/>
                            </a:rPr>
                            <m:t>1</m:t>
                          </m:r>
                        </m:sub>
                      </m:sSub>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𝜃</m:t>
                          </m:r>
                          <m:d>
                            <m:dPr>
                              <m:ctrlPr>
                                <a:rPr lang="en-US" sz="2800" i="1">
                                  <a:effectLst/>
                                  <a:latin typeface="Cambria Math"/>
                                  <a:ea typeface="Calibri"/>
                                  <a:cs typeface="Sakkal Majalla"/>
                                </a:rPr>
                              </m:ctrlPr>
                            </m:dPr>
                            <m:e>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𝛿𝜃</m:t>
                              </m:r>
                            </m:e>
                          </m:d>
                          <m:r>
                            <a:rPr lang="en-US" sz="2800" i="1">
                              <a:effectLst/>
                              <a:latin typeface="Cambria Math"/>
                              <a:ea typeface="Calibri"/>
                              <a:cs typeface="Sakkal Majalla"/>
                            </a:rPr>
                            <m:t>  </m:t>
                          </m:r>
                        </m:e>
                      </m:func>
                    </m:oMath>
                  </m:oMathPara>
                </a14:m>
                <a:endParaRPr lang="en-US" sz="2800" dirty="0">
                  <a:effectLst/>
                  <a:latin typeface="Calibri"/>
                  <a:ea typeface="Calibri"/>
                  <a:cs typeface="Arial"/>
                </a:endParaRPr>
              </a:p>
              <a:p>
                <a:pPr marL="869950" lvl="0" indent="-514350">
                  <a:lnSpc>
                    <a:spcPct val="130000"/>
                  </a:lnSpc>
                  <a:buSzPts val="1800"/>
                  <a:buFont typeface="+mj-lt"/>
                  <a:buAutoNum type="arabicPeriod" startAt="3"/>
                  <a:tabLst>
                    <a:tab pos="-635" algn="l"/>
                  </a:tabLst>
                </a:pPr>
                <a:r>
                  <a:rPr lang="ar-EG" sz="2800" dirty="0">
                    <a:effectLst/>
                    <a:latin typeface="Cambria Math"/>
                    <a:ea typeface="Calibri"/>
                    <a:cs typeface="Sakkal Majalla"/>
                  </a:rPr>
                  <a:t>	</a:t>
                </a:r>
                <a:r>
                  <a:rPr lang="ar-EG" sz="2800" dirty="0">
                    <a:latin typeface="Cambria Math"/>
                    <a:ea typeface="Calibri"/>
                    <a:cs typeface="Sakkal Majalla"/>
                  </a:rPr>
                  <a:t>قوة الإحتكاك أو قوة الفرملة على العنصر</a:t>
                </a:r>
                <a:endParaRPr lang="en-US" sz="2800" dirty="0">
                  <a:latin typeface="Cambria Math"/>
                  <a:ea typeface="Calibri"/>
                  <a:cs typeface="Sakkal Majalla"/>
                </a:endParaRPr>
              </a:p>
              <a:p>
                <a:pPr marL="431800">
                  <a:lnSpc>
                    <a:spcPct val="13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𝐹</m:t>
                      </m:r>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 ×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r>
                        <a:rPr lang="en-US" sz="2800" i="1">
                          <a:effectLst/>
                          <a:latin typeface="Cambria Math"/>
                          <a:ea typeface="Calibri"/>
                          <a:cs typeface="Sakkal Majalla"/>
                        </a:rPr>
                        <m:t>𝑠𝑖𝑛</m:t>
                      </m:r>
                      <m:r>
                        <a:rPr lang="en-US" sz="2800" i="1">
                          <a:effectLst/>
                          <a:latin typeface="Cambria Math"/>
                          <a:ea typeface="Calibri"/>
                          <a:cs typeface="Sakkal Majalla"/>
                        </a:rPr>
                        <m:t> </m:t>
                      </m:r>
                      <m:r>
                        <a:rPr lang="en-US" sz="2800" i="1">
                          <a:effectLst/>
                          <a:latin typeface="Cambria Math"/>
                          <a:ea typeface="Calibri"/>
                          <a:cs typeface="Sakkal Majalla"/>
                        </a:rPr>
                        <m:t>𝜃</m:t>
                      </m:r>
                      <m:r>
                        <a:rPr lang="en-US" sz="2800" i="1">
                          <a:effectLst/>
                          <a:latin typeface="Cambria Math"/>
                          <a:ea typeface="Calibri"/>
                          <a:cs typeface="Sakkal Majalla"/>
                        </a:rPr>
                        <m:t>(</m:t>
                      </m:r>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𝛿𝜃</m:t>
                      </m:r>
                      <m:r>
                        <a:rPr lang="ar-EG" sz="2800">
                          <a:effectLst/>
                          <a:latin typeface="Cambria Math"/>
                          <a:ea typeface="Calibri"/>
                          <a:cs typeface="Sakkal Majalla"/>
                        </a:rPr>
                        <m:t>)</m:t>
                      </m:r>
                    </m:oMath>
                  </m:oMathPara>
                </a14:m>
                <a:endParaRPr lang="en-US" sz="2800" dirty="0">
                  <a:effectLst/>
                  <a:latin typeface="Calibri"/>
                  <a:ea typeface="Calibri"/>
                  <a:cs typeface="Arial"/>
                </a:endParaRPr>
              </a:p>
              <a:p>
                <a:pPr marL="342900" lvl="0" indent="-342900">
                  <a:lnSpc>
                    <a:spcPct val="120000"/>
                  </a:lnSpc>
                  <a:buSzPts val="1800"/>
                  <a:buFont typeface="Cambria Math"/>
                  <a:buAutoNum type="arabicPeriod"/>
                  <a:tabLst>
                    <a:tab pos="-635" algn="l"/>
                  </a:tabLst>
                </a:pPr>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58630" y="836712"/>
                <a:ext cx="7805857" cy="5730800"/>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51915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58630" y="836712"/>
                <a:ext cx="7805857" cy="4959435"/>
              </a:xfrm>
              <a:prstGeom prst="rect">
                <a:avLst/>
              </a:prstGeom>
            </p:spPr>
            <p:txBody>
              <a:bodyPr wrap="square">
                <a:spAutoFit/>
              </a:bodyPr>
              <a:lstStyle/>
              <a:p>
                <a:pPr marL="869950" lvl="0" indent="-514350">
                  <a:lnSpc>
                    <a:spcPct val="120000"/>
                  </a:lnSpc>
                  <a:buSzPts val="1800"/>
                  <a:buFont typeface="+mj-lt"/>
                  <a:buAutoNum type="arabicPeriod" startAt="4"/>
                  <a:tabLst>
                    <a:tab pos="-635" algn="l"/>
                  </a:tabLst>
                </a:pPr>
                <a:r>
                  <a:rPr lang="ar-EG" sz="2800" dirty="0">
                    <a:latin typeface="Cambria Math"/>
                    <a:ea typeface="Calibri"/>
                    <a:cs typeface="Sakkal Majalla"/>
                  </a:rPr>
                  <a:t>العزم الفرملي للعنصر حول محور الإرتكاز </a:t>
                </a:r>
                <a:r>
                  <a:rPr lang="en-US" sz="2400" dirty="0">
                    <a:effectLst/>
                    <a:latin typeface="Cambria Math"/>
                    <a:ea typeface="Calibri"/>
                    <a:cs typeface="Sakkal Majalla"/>
                  </a:rPr>
                  <a:t>O</a:t>
                </a:r>
                <a:endParaRPr lang="en-US" sz="2800" dirty="0">
                  <a:effectLst/>
                  <a:latin typeface="Calibri"/>
                  <a:ea typeface="Calibri"/>
                  <a:cs typeface="Arial"/>
                </a:endParaRPr>
              </a:p>
              <a:p>
                <a:pPr marL="431800">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𝑇</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𝐹</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𝜃</m:t>
                          </m:r>
                          <m:d>
                            <m:dPr>
                              <m:ctrlPr>
                                <a:rPr lang="en-US" sz="2800" i="1">
                                  <a:effectLst/>
                                  <a:latin typeface="Cambria Math"/>
                                  <a:ea typeface="Calibri"/>
                                  <a:cs typeface="Sakkal Majalla"/>
                                </a:rPr>
                              </m:ctrlPr>
                            </m:dPr>
                            <m:e>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𝛿𝜃</m:t>
                              </m:r>
                            </m:e>
                          </m:d>
                        </m:e>
                      </m:func>
                      <m:r>
                        <a:rPr lang="ar-EG" sz="2800">
                          <a:effectLst/>
                          <a:latin typeface="Cambria Math"/>
                          <a:ea typeface="Calibri"/>
                          <a:cs typeface="Sakkal Majalla"/>
                        </a:rPr>
                        <m:t>×</m:t>
                      </m:r>
                      <m:r>
                        <a:rPr lang="en-US" sz="2800" i="1">
                          <a:effectLst/>
                          <a:latin typeface="Cambria Math"/>
                          <a:ea typeface="Calibri"/>
                          <a:cs typeface="Sakkal Majalla"/>
                        </a:rPr>
                        <m:t>𝑟</m:t>
                      </m:r>
                    </m:oMath>
                  </m:oMathPara>
                </a14:m>
                <a:endParaRPr lang="en-US" sz="2800" dirty="0">
                  <a:effectLst/>
                  <a:latin typeface="Calibri"/>
                  <a:ea typeface="Calibri"/>
                  <a:cs typeface="Arial"/>
                </a:endParaRPr>
              </a:p>
              <a:p>
                <a:pPr marL="431800">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𝑇</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r>
                        <a:rPr lang="en-US" sz="2800" i="1">
                          <a:effectLst/>
                          <a:latin typeface="Cambria Math"/>
                          <a:ea typeface="Calibri"/>
                          <a:cs typeface="Sakkal Majalla"/>
                        </a:rPr>
                        <m:t>×</m:t>
                      </m:r>
                      <m:r>
                        <a:rPr lang="en-US" sz="2800" i="1">
                          <a:effectLst/>
                          <a:latin typeface="Cambria Math"/>
                          <a:ea typeface="Calibri"/>
                          <a:cs typeface="Sakkal Majalla"/>
                        </a:rPr>
                        <m:t>𝑏</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𝑟</m:t>
                          </m:r>
                        </m:e>
                        <m:sup>
                          <m:r>
                            <a:rPr lang="en-US" sz="2800" i="1">
                              <a:effectLst/>
                              <a:latin typeface="Cambria Math"/>
                              <a:ea typeface="Calibri"/>
                              <a:cs typeface="Sakkal Majalla"/>
                            </a:rPr>
                            <m:t>2</m:t>
                          </m:r>
                        </m:sup>
                      </m:sSup>
                      <m:r>
                        <a:rPr lang="ar-EG" sz="2800">
                          <a:effectLst/>
                          <a:latin typeface="Cambria Math"/>
                          <a:ea typeface="Calibri"/>
                          <a:cs typeface="Sakkal Majalla"/>
                        </a:rPr>
                        <m:t>×</m:t>
                      </m:r>
                      <m:d>
                        <m:dPr>
                          <m:ctrlPr>
                            <a:rPr lang="en-US" sz="2800" i="1">
                              <a:effectLst/>
                              <a:latin typeface="Cambria Math"/>
                              <a:ea typeface="Calibri"/>
                              <a:cs typeface="Sakkal Majalla"/>
                            </a:rPr>
                          </m:ctrlPr>
                        </m:dPr>
                        <m:e>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𝑠𝑖𝑛</m:t>
                              </m:r>
                            </m:fName>
                            <m:e>
                              <m:r>
                                <a:rPr lang="en-US" sz="2800" i="1">
                                  <a:effectLst/>
                                  <a:latin typeface="Cambria Math"/>
                                  <a:ea typeface="Calibri"/>
                                  <a:cs typeface="Sakkal Majalla"/>
                                </a:rPr>
                                <m:t>𝜃</m:t>
                              </m:r>
                              <m:r>
                                <a:rPr lang="en-US" sz="2800" i="1">
                                  <a:effectLst/>
                                  <a:latin typeface="Cambria Math"/>
                                  <a:ea typeface="Calibri"/>
                                  <a:cs typeface="Sakkal Majalla"/>
                                </a:rPr>
                                <m:t>.</m:t>
                              </m:r>
                              <m:r>
                                <a:rPr lang="en-US" sz="2800" i="1">
                                  <a:effectLst/>
                                  <a:latin typeface="Cambria Math"/>
                                  <a:ea typeface="Calibri"/>
                                  <a:cs typeface="Sakkal Majalla"/>
                                </a:rPr>
                                <m:t>𝛿𝜃</m:t>
                              </m:r>
                            </m:e>
                          </m:func>
                        </m:e>
                      </m:d>
                    </m:oMath>
                  </m:oMathPara>
                </a14:m>
                <a:endParaRPr lang="en-US" sz="2800" dirty="0">
                  <a:effectLst/>
                  <a:latin typeface="Calibri"/>
                  <a:ea typeface="Calibri"/>
                  <a:cs typeface="Arial"/>
                </a:endParaRPr>
              </a:p>
              <a:p>
                <a:pPr marL="869950" indent="-514350">
                  <a:lnSpc>
                    <a:spcPct val="120000"/>
                  </a:lnSpc>
                  <a:buSzPts val="1800"/>
                  <a:buFont typeface="+mj-lt"/>
                  <a:buAutoNum type="arabicPeriod" startAt="5"/>
                  <a:tabLst>
                    <a:tab pos="-635" algn="l"/>
                  </a:tabLst>
                </a:pPr>
                <a:r>
                  <a:rPr lang="ar-EG" sz="2800" dirty="0">
                    <a:effectLst/>
                    <a:latin typeface="Cambria Math"/>
                    <a:ea typeface="Calibri"/>
                    <a:cs typeface="Sakkal Majalla"/>
                  </a:rPr>
                  <a:t>	</a:t>
                </a:r>
                <a:r>
                  <a:rPr lang="ar-EG" sz="2800" dirty="0">
                    <a:latin typeface="Cambria Math"/>
                    <a:ea typeface="Calibri"/>
                    <a:cs typeface="Sakkal Majalla"/>
                  </a:rPr>
                  <a:t>العزم الفرملي الكلي لأحد الأحذية حول محور الإرتكاز </a:t>
                </a:r>
                <a:r>
                  <a:rPr lang="en-US" sz="2800" dirty="0">
                    <a:latin typeface="Cambria Math"/>
                    <a:ea typeface="Calibri"/>
                    <a:cs typeface="Sakkal Majalla"/>
                  </a:rPr>
                  <a:t>O</a:t>
                </a:r>
              </a:p>
              <a:p>
                <a:pPr>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Sakkal Majalla"/>
                        </a:rPr>
                        <m:t>∵</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𝑇</m:t>
                          </m:r>
                        </m:e>
                        <m:sub>
                          <m:r>
                            <a:rPr lang="en-US" sz="2800" i="1">
                              <a:effectLst/>
                              <a:latin typeface="Cambria Math"/>
                              <a:ea typeface="Times New Roman"/>
                              <a:cs typeface="Sakkal Majalla"/>
                            </a:rPr>
                            <m:t>𝐵</m:t>
                          </m:r>
                        </m:sub>
                      </m:sSub>
                      <m:r>
                        <a:rPr lang="en-US" sz="2800" i="1">
                          <a:effectLst/>
                          <a:latin typeface="Cambria Math"/>
                          <a:ea typeface="Times New Roman"/>
                          <a:cs typeface="Sakkal Majalla"/>
                        </a:rPr>
                        <m:t>=</m:t>
                      </m:r>
                      <m:r>
                        <a:rPr lang="en-US" sz="2800" i="1">
                          <a:effectLst/>
                          <a:latin typeface="Cambria Math"/>
                          <a:ea typeface="Times New Roman"/>
                          <a:cs typeface="Sakkal Majalla"/>
                        </a:rPr>
                        <m:t>𝜇</m:t>
                      </m:r>
                      <m:r>
                        <a:rPr lang="en-US" sz="2800" i="1">
                          <a:effectLst/>
                          <a:latin typeface="Cambria Math"/>
                          <a:ea typeface="Times New Roman"/>
                          <a:cs typeface="Sakkal Majalla"/>
                        </a:rPr>
                        <m:t>. </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𝑝</m:t>
                          </m:r>
                        </m:e>
                        <m:sub>
                          <m:r>
                            <a:rPr lang="en-US" sz="2800" i="1">
                              <a:effectLst/>
                              <a:latin typeface="Cambria Math"/>
                              <a:ea typeface="Times New Roman"/>
                              <a:cs typeface="Sakkal Majalla"/>
                            </a:rPr>
                            <m:t>1</m:t>
                          </m:r>
                        </m:sub>
                      </m:sSub>
                      <m:r>
                        <a:rPr lang="en-US" sz="2800" i="1">
                          <a:effectLst/>
                          <a:latin typeface="Cambria Math"/>
                          <a:ea typeface="Times New Roman"/>
                          <a:cs typeface="Sakkal Majalla"/>
                        </a:rPr>
                        <m:t>. </m:t>
                      </m:r>
                      <m:r>
                        <a:rPr lang="en-US" sz="2800" i="1">
                          <a:effectLst/>
                          <a:latin typeface="Cambria Math"/>
                          <a:ea typeface="Times New Roman"/>
                          <a:cs typeface="Sakkal Majalla"/>
                        </a:rPr>
                        <m:t>𝑏</m:t>
                      </m:r>
                      <m:r>
                        <a:rPr lang="en-US" sz="2800" i="1">
                          <a:effectLst/>
                          <a:latin typeface="Cambria Math"/>
                          <a:ea typeface="Times New Roman"/>
                          <a:cs typeface="Sakkal Majalla"/>
                        </a:rPr>
                        <m:t>. </m:t>
                      </m:r>
                      <m:sSup>
                        <m:sSupPr>
                          <m:ctrlPr>
                            <a:rPr lang="en-US" sz="2800" i="1">
                              <a:effectLst/>
                              <a:latin typeface="Cambria Math"/>
                              <a:ea typeface="Times New Roman"/>
                              <a:cs typeface="Sakkal Majalla"/>
                            </a:rPr>
                          </m:ctrlPr>
                        </m:sSupPr>
                        <m:e>
                          <m:r>
                            <a:rPr lang="en-US" sz="2800" i="1">
                              <a:effectLst/>
                              <a:latin typeface="Cambria Math"/>
                              <a:ea typeface="Times New Roman"/>
                              <a:cs typeface="Sakkal Majalla"/>
                            </a:rPr>
                            <m:t>𝑟</m:t>
                          </m:r>
                        </m:e>
                        <m:sup>
                          <m:r>
                            <a:rPr lang="en-US" sz="2800" i="1">
                              <a:effectLst/>
                              <a:latin typeface="Cambria Math"/>
                              <a:ea typeface="Times New Roman"/>
                              <a:cs typeface="Sakkal Majalla"/>
                            </a:rPr>
                            <m:t>2</m:t>
                          </m:r>
                        </m:sup>
                      </m:sSup>
                      <m:nary>
                        <m:naryPr>
                          <m:limLoc m:val="subSup"/>
                          <m:ctrlPr>
                            <a:rPr lang="en-US" sz="2800" i="1">
                              <a:effectLst/>
                              <a:latin typeface="Cambria Math"/>
                              <a:ea typeface="Times New Roman"/>
                              <a:cs typeface="Sakkal Majalla"/>
                            </a:rPr>
                          </m:ctrlPr>
                        </m:naryPr>
                        <m:sub>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𝜃</m:t>
                              </m:r>
                            </m:e>
                            <m:sub>
                              <m:r>
                                <a:rPr lang="en-US" sz="2800" i="1">
                                  <a:effectLst/>
                                  <a:latin typeface="Cambria Math"/>
                                  <a:ea typeface="Times New Roman"/>
                                  <a:cs typeface="Sakkal Majalla"/>
                                </a:rPr>
                                <m:t>1</m:t>
                              </m:r>
                            </m:sub>
                          </m:sSub>
                        </m:sub>
                        <m:sup>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𝜃</m:t>
                              </m:r>
                            </m:e>
                            <m:sub>
                              <m:r>
                                <a:rPr lang="en-US" sz="2800" i="1">
                                  <a:effectLst/>
                                  <a:latin typeface="Cambria Math"/>
                                  <a:ea typeface="Times New Roman"/>
                                  <a:cs typeface="Sakkal Majalla"/>
                                </a:rPr>
                                <m:t>2</m:t>
                              </m:r>
                            </m:sub>
                          </m:sSub>
                        </m:sup>
                        <m:e>
                          <m:func>
                            <m:funcPr>
                              <m:ctrlPr>
                                <a:rPr lang="en-US" sz="2800" i="1">
                                  <a:effectLst/>
                                  <a:latin typeface="Cambria Math"/>
                                  <a:ea typeface="Times New Roman"/>
                                  <a:cs typeface="Sakkal Majalla"/>
                                </a:rPr>
                              </m:ctrlPr>
                            </m:funcPr>
                            <m:fName>
                              <m:r>
                                <m:rPr>
                                  <m:sty m:val="p"/>
                                </m:rPr>
                                <a:rPr lang="en-US" sz="2800">
                                  <a:effectLst/>
                                  <a:latin typeface="Cambria Math"/>
                                  <a:ea typeface="Times New Roman"/>
                                  <a:cs typeface="Sakkal Majalla"/>
                                </a:rPr>
                                <m:t>sin</m:t>
                              </m:r>
                            </m:fName>
                            <m:e>
                              <m:r>
                                <a:rPr lang="en-US" sz="2800" i="1">
                                  <a:effectLst/>
                                  <a:latin typeface="Cambria Math"/>
                                  <a:ea typeface="Times New Roman"/>
                                  <a:cs typeface="Sakkal Majalla"/>
                                </a:rPr>
                                <m:t>𝜃</m:t>
                              </m:r>
                              <m:r>
                                <a:rPr lang="en-US" sz="2800" i="1">
                                  <a:effectLst/>
                                  <a:latin typeface="Cambria Math"/>
                                  <a:ea typeface="Times New Roman"/>
                                  <a:cs typeface="Sakkal Majalla"/>
                                </a:rPr>
                                <m:t>𝑑</m:t>
                              </m:r>
                              <m:r>
                                <a:rPr lang="en-US" sz="2800" i="1">
                                  <a:effectLst/>
                                  <a:latin typeface="Cambria Math"/>
                                  <a:ea typeface="Times New Roman"/>
                                  <a:cs typeface="Sakkal Majalla"/>
                                </a:rPr>
                                <m:t>𝜃</m:t>
                              </m:r>
                            </m:e>
                          </m:func>
                        </m:e>
                      </m:nary>
                    </m:oMath>
                  </m:oMathPara>
                </a14:m>
                <a:endParaRPr lang="en-US" sz="2800" dirty="0">
                  <a:effectLst/>
                  <a:latin typeface="Calibri"/>
                  <a:ea typeface="Calibri"/>
                  <a:cs typeface="Arial"/>
                </a:endParaRPr>
              </a:p>
              <a:p>
                <a:pPr>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Sakkal Majalla"/>
                        </a:rPr>
                        <m:t>∴</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𝑇</m:t>
                          </m:r>
                        </m:e>
                        <m:sub>
                          <m:r>
                            <a:rPr lang="en-US" sz="2800" i="1">
                              <a:effectLst/>
                              <a:latin typeface="Cambria Math"/>
                              <a:ea typeface="Times New Roman"/>
                              <a:cs typeface="Sakkal Majalla"/>
                            </a:rPr>
                            <m:t>𝐵</m:t>
                          </m:r>
                        </m:sub>
                      </m:sSub>
                      <m:r>
                        <a:rPr lang="en-US" sz="2800" i="1">
                          <a:effectLst/>
                          <a:latin typeface="Cambria Math"/>
                          <a:ea typeface="Times New Roman"/>
                          <a:cs typeface="Sakkal Majalla"/>
                        </a:rPr>
                        <m:t>=</m:t>
                      </m:r>
                      <m:r>
                        <a:rPr lang="en-US" sz="2800" i="1">
                          <a:effectLst/>
                          <a:latin typeface="Cambria Math"/>
                          <a:ea typeface="Times New Roman"/>
                          <a:cs typeface="Sakkal Majalla"/>
                        </a:rPr>
                        <m:t>𝜇</m:t>
                      </m:r>
                      <m:r>
                        <a:rPr lang="en-US" sz="2800" i="1">
                          <a:effectLst/>
                          <a:latin typeface="Cambria Math"/>
                          <a:ea typeface="Times New Roman"/>
                          <a:cs typeface="Sakkal Majalla"/>
                        </a:rPr>
                        <m:t>. </m:t>
                      </m:r>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𝑝</m:t>
                          </m:r>
                        </m:e>
                        <m:sub>
                          <m:r>
                            <a:rPr lang="en-US" sz="2800" i="1">
                              <a:effectLst/>
                              <a:latin typeface="Cambria Math"/>
                              <a:ea typeface="Times New Roman"/>
                              <a:cs typeface="Sakkal Majalla"/>
                            </a:rPr>
                            <m:t>1</m:t>
                          </m:r>
                        </m:sub>
                      </m:sSub>
                      <m:r>
                        <a:rPr lang="en-US" sz="2800" i="1">
                          <a:effectLst/>
                          <a:latin typeface="Cambria Math"/>
                          <a:ea typeface="Times New Roman"/>
                          <a:cs typeface="Sakkal Majalla"/>
                        </a:rPr>
                        <m:t>. </m:t>
                      </m:r>
                      <m:r>
                        <a:rPr lang="en-US" sz="2800" i="1">
                          <a:effectLst/>
                          <a:latin typeface="Cambria Math"/>
                          <a:ea typeface="Times New Roman"/>
                          <a:cs typeface="Sakkal Majalla"/>
                        </a:rPr>
                        <m:t>𝑏</m:t>
                      </m:r>
                      <m:r>
                        <a:rPr lang="en-US" sz="2800" i="1">
                          <a:effectLst/>
                          <a:latin typeface="Cambria Math"/>
                          <a:ea typeface="Times New Roman"/>
                          <a:cs typeface="Sakkal Majalla"/>
                        </a:rPr>
                        <m:t>. </m:t>
                      </m:r>
                      <m:sSup>
                        <m:sSupPr>
                          <m:ctrlPr>
                            <a:rPr lang="en-US" sz="2800" i="1">
                              <a:effectLst/>
                              <a:latin typeface="Cambria Math"/>
                              <a:ea typeface="Times New Roman"/>
                              <a:cs typeface="Sakkal Majalla"/>
                            </a:rPr>
                          </m:ctrlPr>
                        </m:sSupPr>
                        <m:e>
                          <m:r>
                            <a:rPr lang="en-US" sz="2800" i="1">
                              <a:effectLst/>
                              <a:latin typeface="Cambria Math"/>
                              <a:ea typeface="Times New Roman"/>
                              <a:cs typeface="Sakkal Majalla"/>
                            </a:rPr>
                            <m:t>𝑟</m:t>
                          </m:r>
                        </m:e>
                        <m:sup>
                          <m:r>
                            <a:rPr lang="en-US" sz="2800" i="1">
                              <a:effectLst/>
                              <a:latin typeface="Cambria Math"/>
                              <a:ea typeface="Times New Roman"/>
                              <a:cs typeface="Sakkal Majalla"/>
                            </a:rPr>
                            <m:t>2</m:t>
                          </m:r>
                        </m:sup>
                      </m:sSup>
                      <m:d>
                        <m:dPr>
                          <m:ctrlPr>
                            <a:rPr lang="en-US" sz="2800" i="1">
                              <a:effectLst/>
                              <a:latin typeface="Cambria Math"/>
                              <a:ea typeface="Times New Roman"/>
                              <a:cs typeface="Sakkal Majalla"/>
                            </a:rPr>
                          </m:ctrlPr>
                        </m:dPr>
                        <m:e>
                          <m:func>
                            <m:funcPr>
                              <m:ctrlPr>
                                <a:rPr lang="en-US" sz="2800" i="1">
                                  <a:effectLst/>
                                  <a:latin typeface="Cambria Math"/>
                                  <a:ea typeface="Times New Roman"/>
                                  <a:cs typeface="Sakkal Majalla"/>
                                </a:rPr>
                              </m:ctrlPr>
                            </m:funcPr>
                            <m:fName>
                              <m:r>
                                <m:rPr>
                                  <m:sty m:val="p"/>
                                </m:rPr>
                                <a:rPr lang="en-US" sz="2800">
                                  <a:effectLst/>
                                  <a:latin typeface="Cambria Math"/>
                                  <a:ea typeface="Times New Roman"/>
                                  <a:cs typeface="Sakkal Majalla"/>
                                </a:rPr>
                                <m:t>cos</m:t>
                              </m:r>
                            </m:fName>
                            <m:e>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𝜃</m:t>
                                  </m:r>
                                </m:e>
                                <m:sub>
                                  <m:r>
                                    <a:rPr lang="en-US" sz="2800" i="1">
                                      <a:effectLst/>
                                      <a:latin typeface="Cambria Math"/>
                                      <a:ea typeface="Times New Roman"/>
                                      <a:cs typeface="Sakkal Majalla"/>
                                    </a:rPr>
                                    <m:t>1</m:t>
                                  </m:r>
                                </m:sub>
                              </m:sSub>
                              <m:r>
                                <a:rPr lang="en-US" sz="2800" i="1">
                                  <a:effectLst/>
                                  <a:latin typeface="Cambria Math"/>
                                  <a:ea typeface="Times New Roman"/>
                                  <a:cs typeface="Sakkal Majalla"/>
                                </a:rPr>
                                <m:t>−</m:t>
                              </m:r>
                              <m:func>
                                <m:funcPr>
                                  <m:ctrlPr>
                                    <a:rPr lang="en-US" sz="2800" i="1">
                                      <a:effectLst/>
                                      <a:latin typeface="Cambria Math"/>
                                      <a:ea typeface="Times New Roman"/>
                                      <a:cs typeface="Sakkal Majalla"/>
                                    </a:rPr>
                                  </m:ctrlPr>
                                </m:funcPr>
                                <m:fName>
                                  <m:r>
                                    <m:rPr>
                                      <m:sty m:val="p"/>
                                    </m:rPr>
                                    <a:rPr lang="en-US" sz="2800">
                                      <a:effectLst/>
                                      <a:latin typeface="Cambria Math"/>
                                      <a:ea typeface="Times New Roman"/>
                                      <a:cs typeface="Sakkal Majalla"/>
                                    </a:rPr>
                                    <m:t>cos</m:t>
                                  </m:r>
                                </m:fName>
                                <m:e>
                                  <m:sSub>
                                    <m:sSubPr>
                                      <m:ctrlPr>
                                        <a:rPr lang="en-US" sz="2800" i="1">
                                          <a:effectLst/>
                                          <a:latin typeface="Cambria Math"/>
                                          <a:ea typeface="Times New Roman"/>
                                          <a:cs typeface="Sakkal Majalla"/>
                                        </a:rPr>
                                      </m:ctrlPr>
                                    </m:sSubPr>
                                    <m:e>
                                      <m:r>
                                        <a:rPr lang="en-US" sz="2800" i="1">
                                          <a:effectLst/>
                                          <a:latin typeface="Cambria Math"/>
                                          <a:ea typeface="Times New Roman"/>
                                          <a:cs typeface="Sakkal Majalla"/>
                                        </a:rPr>
                                        <m:t>𝜃</m:t>
                                      </m:r>
                                    </m:e>
                                    <m:sub>
                                      <m:r>
                                        <a:rPr lang="en-US" sz="2800" i="1">
                                          <a:effectLst/>
                                          <a:latin typeface="Cambria Math"/>
                                          <a:ea typeface="Times New Roman"/>
                                          <a:cs typeface="Sakkal Majalla"/>
                                        </a:rPr>
                                        <m:t>2</m:t>
                                      </m:r>
                                    </m:sub>
                                  </m:sSub>
                                </m:e>
                              </m:func>
                            </m:e>
                          </m:func>
                        </m:e>
                      </m:d>
                    </m:oMath>
                  </m:oMathPara>
                </a14:m>
                <a:endParaRPr lang="en-US" sz="2800" dirty="0">
                  <a:effectLst/>
                  <a:latin typeface="Calibri"/>
                  <a:ea typeface="Calibri"/>
                  <a:cs typeface="Arial"/>
                </a:endParaRPr>
              </a:p>
              <a:p>
                <a:pPr marL="869950" lvl="0" indent="-514350">
                  <a:lnSpc>
                    <a:spcPct val="120000"/>
                  </a:lnSpc>
                  <a:buSzPts val="1800"/>
                  <a:buFont typeface="+mj-lt"/>
                  <a:buAutoNum type="arabicPeriod" startAt="6"/>
                  <a:tabLst>
                    <a:tab pos="-635" algn="l"/>
                  </a:tabLst>
                </a:pPr>
                <a:r>
                  <a:rPr lang="ar-EG" sz="2800" dirty="0">
                    <a:latin typeface="Cambria Math"/>
                    <a:ea typeface="Calibri"/>
                    <a:cs typeface="Sakkal Majalla"/>
                  </a:rPr>
                  <a:t>	عزم القوة العمودية </a:t>
                </a:r>
                <a14:m>
                  <m:oMath xmlns:m="http://schemas.openxmlformats.org/officeDocument/2006/math">
                    <m:d>
                      <m:dPr>
                        <m:ctrlPr>
                          <a:rPr lang="en-US" sz="2800">
                            <a:latin typeface="Cambria Math"/>
                            <a:ea typeface="Calibri"/>
                            <a:cs typeface="Sakkal Majalla"/>
                          </a:rPr>
                        </m:ctrlPr>
                      </m:dPr>
                      <m:e>
                        <m:r>
                          <m:rPr>
                            <m:sty m:val="p"/>
                          </m:rPr>
                          <a:rPr lang="en-US" sz="2800">
                            <a:latin typeface="Cambria Math"/>
                            <a:ea typeface="Calibri"/>
                            <a:cs typeface="Sakkal Majalla"/>
                          </a:rPr>
                          <m:t>δ</m:t>
                        </m:r>
                        <m:sSub>
                          <m:sSubPr>
                            <m:ctrlPr>
                              <a:rPr lang="en-US" sz="2800">
                                <a:latin typeface="Cambria Math"/>
                                <a:ea typeface="Calibri"/>
                                <a:cs typeface="Sakkal Majalla"/>
                              </a:rPr>
                            </m:ctrlPr>
                          </m:sSubPr>
                          <m:e>
                            <m:r>
                              <m:rPr>
                                <m:sty m:val="p"/>
                              </m:rPr>
                              <a:rPr lang="en-US" sz="2800">
                                <a:latin typeface="Cambria Math"/>
                                <a:ea typeface="Calibri"/>
                                <a:cs typeface="Sakkal Majalla"/>
                              </a:rPr>
                              <m:t>R</m:t>
                            </m:r>
                          </m:e>
                          <m:sub>
                            <m:r>
                              <m:rPr>
                                <m:sty m:val="p"/>
                              </m:rPr>
                              <a:rPr lang="en-US" sz="2800">
                                <a:latin typeface="Cambria Math"/>
                                <a:ea typeface="Calibri"/>
                                <a:cs typeface="Sakkal Majalla"/>
                              </a:rPr>
                              <m:t>N</m:t>
                            </m:r>
                          </m:sub>
                        </m:sSub>
                      </m:e>
                    </m:d>
                  </m:oMath>
                </a14:m>
                <a:r>
                  <a:rPr lang="ar-EG" sz="2800" dirty="0">
                    <a:latin typeface="Cambria Math"/>
                    <a:ea typeface="Calibri"/>
                    <a:cs typeface="Sakkal Majalla"/>
                  </a:rPr>
                  <a:t> للعنصر حول محور الإرتكاز </a:t>
                </a:r>
                <a:r>
                  <a:rPr lang="en-US" sz="2800" dirty="0">
                    <a:latin typeface="Cambria Math"/>
                    <a:ea typeface="Calibri"/>
                    <a:cs typeface="Sakkal Majalla"/>
                  </a:rPr>
                  <a:t>O1</a:t>
                </a:r>
              </a:p>
              <a:p>
                <a:pPr marL="431800">
                  <a:lnSpc>
                    <a:spcPct val="12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r>
                        <a:rPr lang="en-US" sz="2800" i="1">
                          <a:effectLst/>
                          <a:latin typeface="Cambria Math"/>
                          <a:ea typeface="Calibri"/>
                          <a:cs typeface="Sakkal Majalla"/>
                        </a:rPr>
                        <m:t>𝐵</m:t>
                      </m:r>
                      <m:r>
                        <a:rPr lang="en-US" sz="2800" i="1">
                          <a:effectLst/>
                          <a:latin typeface="Cambria Math"/>
                          <a:ea typeface="Calibri"/>
                          <a:cs typeface="Sakkal Majalla"/>
                        </a:rPr>
                        <m:t>=</m:t>
                      </m:r>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𝑁</m:t>
                          </m:r>
                        </m:sub>
                      </m:sSub>
                      <m:r>
                        <a:rPr lang="en-US" sz="2800" i="1">
                          <a:effectLst/>
                          <a:latin typeface="Cambria Math"/>
                          <a:ea typeface="Calibri"/>
                          <a:cs typeface="Sakkal Majalla"/>
                        </a:rPr>
                        <m:t> </m:t>
                      </m:r>
                      <m:d>
                        <m:dPr>
                          <m:ctrlPr>
                            <a:rPr lang="en-US" sz="2800" i="1">
                              <a:effectLst/>
                              <a:latin typeface="Cambria Math"/>
                              <a:ea typeface="Calibri"/>
                              <a:cs typeface="Sakkal Majalla"/>
                            </a:rPr>
                          </m:ctrlPr>
                        </m:dPr>
                        <m:e>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r>
                                <a:rPr lang="en-US" sz="2800" i="1">
                                  <a:effectLst/>
                                  <a:latin typeface="Cambria Math"/>
                                  <a:ea typeface="Calibri"/>
                                  <a:cs typeface="Sakkal Majalla"/>
                                </a:rPr>
                                <m:t> </m:t>
                              </m:r>
                              <m:r>
                                <a:rPr lang="en-US" sz="2800" i="1">
                                  <a:effectLst/>
                                  <a:latin typeface="Cambria Math"/>
                                  <a:ea typeface="Calibri"/>
                                  <a:cs typeface="Sakkal Majalla"/>
                                </a:rPr>
                                <m:t>𝑠𝑖𝑛</m:t>
                              </m:r>
                            </m:fName>
                            <m:e>
                              <m:r>
                                <a:rPr lang="en-US" sz="2800" i="1">
                                  <a:effectLst/>
                                  <a:latin typeface="Cambria Math"/>
                                  <a:ea typeface="Calibri"/>
                                  <a:cs typeface="Sakkal Majalla"/>
                                </a:rPr>
                                <m:t>𝜃</m:t>
                              </m:r>
                            </m:e>
                          </m:func>
                        </m:e>
                      </m:d>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58630" y="836712"/>
                <a:ext cx="7805857" cy="4959435"/>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1150060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332656"/>
            <a:ext cx="7124328" cy="648072"/>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نظرية العمل للفرملة</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085330" y="908720"/>
            <a:ext cx="7560840" cy="5840060"/>
          </a:xfrm>
          <a:prstGeom prst="rect">
            <a:avLst/>
          </a:prstGeom>
        </p:spPr>
        <p:txBody>
          <a:bodyPr wrap="square">
            <a:spAutoFit/>
          </a:bodyPr>
          <a:lstStyle/>
          <a:p>
            <a:pPr algn="just">
              <a:lnSpc>
                <a:spcPct val="150000"/>
              </a:lnSpc>
            </a:pPr>
            <a:r>
              <a:rPr lang="ar-EG" sz="3600" dirty="0" smtClean="0">
                <a:ea typeface="Calibri"/>
                <a:cs typeface="Sakkal Majalla"/>
              </a:rPr>
              <a:t>بناءا </a:t>
            </a:r>
            <a:r>
              <a:rPr lang="ar-EG" sz="3600" dirty="0">
                <a:ea typeface="Calibri"/>
                <a:cs typeface="Sakkal Majalla"/>
              </a:rPr>
              <a:t>على التعريف السابق للفرملة فإن الطاقة الممتصة بواسطة الفرامل يمكن أن تكون في صورة طاقة حركة أو طاقة وضع أو كلاهما معا فمثلا في حالة المركبات ، فإن الطاقة التي تمتصها الفرملة هي طاقة حركة  أما في حالة المصاعد فإن طاقة الوضع التي يتم تحريرها عن طريق ملحقات المصعد سوف تتمص بواسطة الفرملة خلال فترة إحداث التوقف للمصعد. </a:t>
            </a:r>
            <a:endParaRPr lang="ar-EG" sz="36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167036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58630" y="836712"/>
                <a:ext cx="7805857" cy="5413598"/>
              </a:xfrm>
              <a:prstGeom prst="rect">
                <a:avLst/>
              </a:prstGeom>
            </p:spPr>
            <p:txBody>
              <a:bodyPr wrap="square">
                <a:spAutoFit/>
              </a:bodyPr>
              <a:lstStyle/>
              <a:p>
                <a:pPr marL="431800">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𝜃</m:t>
                          </m:r>
                          <m:d>
                            <m:dPr>
                              <m:ctrlPr>
                                <a:rPr lang="en-US" sz="2800" i="1">
                                  <a:effectLst/>
                                  <a:latin typeface="Cambria Math"/>
                                  <a:ea typeface="Calibri"/>
                                  <a:cs typeface="Sakkal Majalla"/>
                                </a:rPr>
                              </m:ctrlPr>
                            </m:dPr>
                            <m:e>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𝛿𝜃</m:t>
                              </m:r>
                            </m:e>
                          </m:d>
                        </m:e>
                      </m:func>
                      <m:d>
                        <m:dPr>
                          <m:ctrlPr>
                            <a:rPr lang="en-US" sz="2800" i="1">
                              <a:effectLst/>
                              <a:latin typeface="Cambria Math"/>
                              <a:ea typeface="Calibri"/>
                              <a:cs typeface="Sakkal Majalla"/>
                            </a:rPr>
                          </m:ctrlPr>
                        </m:dPr>
                        <m:e>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r>
                                <a:rPr lang="en-US" sz="2800" i="1">
                                  <a:effectLst/>
                                  <a:latin typeface="Cambria Math"/>
                                  <a:ea typeface="Calibri"/>
                                  <a:cs typeface="Sakkal Majalla"/>
                                </a:rPr>
                                <m:t> </m:t>
                              </m:r>
                              <m:r>
                                <a:rPr lang="en-US" sz="2800" i="1">
                                  <a:effectLst/>
                                  <a:latin typeface="Cambria Math"/>
                                  <a:ea typeface="Calibri"/>
                                  <a:cs typeface="Sakkal Majalla"/>
                                </a:rPr>
                                <m:t>𝑠𝑖𝑛</m:t>
                              </m:r>
                            </m:fName>
                            <m:e>
                              <m:r>
                                <a:rPr lang="en-US" sz="2800" i="1">
                                  <a:effectLst/>
                                  <a:latin typeface="Cambria Math"/>
                                  <a:ea typeface="Calibri"/>
                                  <a:cs typeface="Sakkal Majalla"/>
                                </a:rPr>
                                <m:t>𝜃</m:t>
                              </m:r>
                            </m:e>
                          </m:func>
                        </m:e>
                      </m:d>
                    </m:oMath>
                  </m:oMathPara>
                </a14:m>
                <a:endParaRPr lang="en-US" sz="2800" dirty="0">
                  <a:effectLst/>
                  <a:latin typeface="Calibri"/>
                  <a:ea typeface="Calibri"/>
                  <a:cs typeface="Arial"/>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𝑁</m:t>
                          </m:r>
                        </m:sub>
                      </m:sSub>
                      <m:r>
                        <a:rPr lang="en-US" sz="2800" i="1">
                          <a:effectLst/>
                          <a:latin typeface="Cambria Math"/>
                          <a:ea typeface="Calibri"/>
                          <a:cs typeface="Sakkal Majalla"/>
                        </a:rPr>
                        <m:t>=</m:t>
                      </m:r>
                      <m:r>
                        <a:rPr lang="en-US" sz="2800" i="1">
                          <a:effectLst/>
                          <a:latin typeface="Cambria Math"/>
                          <a:ea typeface="Calibri"/>
                          <a:cs typeface="Sakkal Majalla"/>
                        </a:rPr>
                        <m:t>𝑝</m:t>
                      </m:r>
                      <m:func>
                        <m:funcPr>
                          <m:ctrlPr>
                            <a:rPr lang="en-US" sz="2800" i="1">
                              <a:effectLst/>
                              <a:latin typeface="Cambria Math"/>
                              <a:ea typeface="Calibri"/>
                              <a:cs typeface="Sakkal Majalla"/>
                            </a:rPr>
                          </m:ctrlPr>
                        </m:funcPr>
                        <m:fName>
                          <m:sSup>
                            <m:sSupPr>
                              <m:ctrlPr>
                                <a:rPr lang="en-US" sz="2800" i="1">
                                  <a:effectLst/>
                                  <a:latin typeface="Cambria Math"/>
                                  <a:ea typeface="Calibri"/>
                                  <a:cs typeface="Sakkal Majalla"/>
                                </a:rPr>
                              </m:ctrlPr>
                            </m:sSupPr>
                            <m:e>
                              <m:r>
                                <m:rPr>
                                  <m:sty m:val="p"/>
                                </m:rPr>
                                <a:rPr lang="en-US" sz="2800">
                                  <a:effectLst/>
                                  <a:latin typeface="Cambria Math"/>
                                  <a:ea typeface="Calibri"/>
                                  <a:cs typeface="Sakkal Majalla"/>
                                </a:rPr>
                                <m:t>sin</m:t>
                              </m:r>
                            </m:e>
                            <m:sup>
                              <m:r>
                                <a:rPr lang="en-US" sz="2800" i="1">
                                  <a:effectLst/>
                                  <a:latin typeface="Cambria Math"/>
                                  <a:ea typeface="Calibri"/>
                                  <a:cs typeface="Sakkal Majalla"/>
                                </a:rPr>
                                <m:t>2</m:t>
                              </m:r>
                            </m:sup>
                          </m:sSup>
                        </m:fName>
                        <m:e>
                          <m:r>
                            <a:rPr lang="en-US" sz="2800" i="1">
                              <a:effectLst/>
                              <a:latin typeface="Cambria Math"/>
                              <a:ea typeface="Calibri"/>
                              <a:cs typeface="Sakkal Majalla"/>
                            </a:rPr>
                            <m:t>𝜃</m:t>
                          </m:r>
                          <m:d>
                            <m:dPr>
                              <m:ctrlPr>
                                <a:rPr lang="en-US" sz="2800" i="1">
                                  <a:effectLst/>
                                  <a:latin typeface="Cambria Math"/>
                                  <a:ea typeface="Calibri"/>
                                  <a:cs typeface="Sakkal Majalla"/>
                                </a:rPr>
                              </m:ctrlPr>
                            </m:dPr>
                            <m:e>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𝛿𝜃</m:t>
                              </m:r>
                            </m:e>
                          </m:d>
                        </m:e>
                      </m:func>
                      <m:d>
                        <m:dPr>
                          <m:ctrlPr>
                            <a:rPr lang="en-US" sz="2800" i="1">
                              <a:effectLst/>
                              <a:latin typeface="Cambria Math"/>
                              <a:ea typeface="Calibri"/>
                              <a:cs typeface="Sakkal Majalla"/>
                            </a:rPr>
                          </m:ctrlPr>
                        </m:dPr>
                        <m:e>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e>
                      </m:d>
                    </m:oMath>
                  </m:oMathPara>
                </a14:m>
                <a:endParaRPr lang="en-US" sz="2800" dirty="0">
                  <a:effectLst/>
                  <a:latin typeface="Calibri"/>
                  <a:ea typeface="Calibri"/>
                  <a:cs typeface="Arial"/>
                </a:endParaRPr>
              </a:p>
              <a:p>
                <a:pPr marL="971550" lvl="1" indent="-514350">
                  <a:lnSpc>
                    <a:spcPct val="150000"/>
                  </a:lnSpc>
                  <a:buSzPts val="1800"/>
                  <a:buFont typeface="+mj-lt"/>
                  <a:buAutoNum type="arabicPeriod" startAt="7"/>
                  <a:tabLst>
                    <a:tab pos="-635" algn="l"/>
                  </a:tabLst>
                </a:pPr>
                <a:r>
                  <a:rPr lang="ar-EG" sz="2800" dirty="0">
                    <a:effectLst/>
                    <a:latin typeface="Cambria Math"/>
                    <a:ea typeface="Calibri"/>
                    <a:cs typeface="Sakkal Majalla"/>
                  </a:rPr>
                  <a:t>العزم الكلي للقوى العمودية حول محور الإرتكاز </a:t>
                </a:r>
                <a:r>
                  <a:rPr lang="en-US" sz="2400" dirty="0">
                    <a:effectLst/>
                    <a:latin typeface="Cambria Math"/>
                    <a:ea typeface="Calibri"/>
                    <a:cs typeface="Sakkal Majalla"/>
                  </a:rPr>
                  <a:t>O</a:t>
                </a:r>
                <a:r>
                  <a:rPr lang="en-US" sz="2400" baseline="-25000" dirty="0">
                    <a:effectLst/>
                    <a:latin typeface="Cambria Math"/>
                    <a:ea typeface="Calibri"/>
                    <a:cs typeface="Sakkal Majalla"/>
                  </a:rPr>
                  <a:t>1</a:t>
                </a:r>
                <a:endParaRPr lang="en-US" sz="2800" dirty="0">
                  <a:effectLst/>
                  <a:latin typeface="Calibri"/>
                  <a:ea typeface="Calibri"/>
                  <a:cs typeface="Arial"/>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Sakkal Majalla"/>
                            </a:rPr>
                          </m:ctrlPr>
                        </m:sSubPr>
                        <m:e>
                          <m:r>
                            <a:rPr lang="en-US" sz="2000" i="1">
                              <a:effectLst/>
                              <a:latin typeface="Cambria Math"/>
                              <a:ea typeface="Calibri"/>
                              <a:cs typeface="Sakkal Majalla"/>
                            </a:rPr>
                            <m:t>∴</m:t>
                          </m:r>
                          <m:r>
                            <a:rPr lang="en-US" sz="2000" i="1">
                              <a:effectLst/>
                              <a:latin typeface="Cambria Math"/>
                              <a:ea typeface="Calibri"/>
                              <a:cs typeface="Sakkal Majalla"/>
                            </a:rPr>
                            <m:t>𝑀</m:t>
                          </m:r>
                        </m:e>
                        <m:sub>
                          <m:r>
                            <a:rPr lang="en-US" sz="2000" i="1">
                              <a:effectLst/>
                              <a:latin typeface="Cambria Math"/>
                              <a:ea typeface="Calibri"/>
                              <a:cs typeface="Sakkal Majalla"/>
                            </a:rPr>
                            <m:t>𝑁</m:t>
                          </m:r>
                        </m:sub>
                      </m:sSub>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r>
                            <a:rPr lang="en-US" sz="2000" i="1">
                              <a:effectLst/>
                              <a:latin typeface="Cambria Math"/>
                              <a:ea typeface="Calibri"/>
                              <a:cs typeface="Sakkal Majalla"/>
                            </a:rPr>
                            <m:t>2</m:t>
                          </m:r>
                        </m:den>
                      </m:f>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𝑝</m:t>
                          </m:r>
                        </m:e>
                        <m:sub>
                          <m:r>
                            <a:rPr lang="en-US" sz="2000" i="1">
                              <a:effectLst/>
                              <a:latin typeface="Cambria Math"/>
                              <a:ea typeface="Calibri"/>
                              <a:cs typeface="Sakkal Majalla"/>
                            </a:rPr>
                            <m:t>1</m:t>
                          </m:r>
                        </m:sub>
                      </m:sSub>
                      <m:r>
                        <a:rPr lang="en-US" sz="2000" i="1">
                          <a:effectLst/>
                          <a:latin typeface="Cambria Math"/>
                          <a:ea typeface="Calibri"/>
                          <a:cs typeface="Sakkal Majalla"/>
                        </a:rPr>
                        <m:t>.</m:t>
                      </m:r>
                      <m:r>
                        <a:rPr lang="en-US" sz="2000" i="1">
                          <a:effectLst/>
                          <a:latin typeface="Cambria Math"/>
                          <a:ea typeface="Calibri"/>
                          <a:cs typeface="Sakkal Majalla"/>
                        </a:rPr>
                        <m:t>𝑏</m:t>
                      </m:r>
                      <m:r>
                        <a:rPr lang="en-US" sz="2000" i="1">
                          <a:effectLst/>
                          <a:latin typeface="Cambria Math"/>
                          <a:ea typeface="Calibri"/>
                          <a:cs typeface="Sakkal Majalla"/>
                        </a:rPr>
                        <m:t>.</m:t>
                      </m:r>
                      <m:r>
                        <a:rPr lang="en-US" sz="2000" i="1">
                          <a:effectLst/>
                          <a:latin typeface="Cambria Math"/>
                          <a:ea typeface="Calibri"/>
                          <a:cs typeface="Sakkal Majalla"/>
                        </a:rPr>
                        <m:t>𝑟</m:t>
                      </m:r>
                      <m:r>
                        <a:rPr lang="en-US" sz="2000" i="1">
                          <a:effectLst/>
                          <a:latin typeface="Cambria Math"/>
                          <a:ea typeface="Calibri"/>
                          <a:cs typeface="Sakkal Majalla"/>
                        </a:rPr>
                        <m:t>.</m:t>
                      </m:r>
                      <m:r>
                        <a:rPr lang="en-US" sz="2000" i="1">
                          <a:effectLst/>
                          <a:latin typeface="Cambria Math"/>
                          <a:ea typeface="Calibri"/>
                          <a:cs typeface="Sakkal Majalla"/>
                        </a:rPr>
                        <m:t>𝑂</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𝑂</m:t>
                          </m:r>
                        </m:e>
                        <m:sub>
                          <m:r>
                            <a:rPr lang="en-US" sz="2000" i="1">
                              <a:effectLst/>
                              <a:latin typeface="Cambria Math"/>
                              <a:ea typeface="Calibri"/>
                              <a:cs typeface="Sakkal Majalla"/>
                            </a:rPr>
                            <m:t>1</m:t>
                          </m:r>
                        </m:sub>
                      </m:sSub>
                      <m:d>
                        <m:dPr>
                          <m:begChr m:val="["/>
                          <m:endChr m:val="]"/>
                          <m:ctrlPr>
                            <a:rPr lang="en-US" sz="2000" i="1">
                              <a:effectLst/>
                              <a:latin typeface="Cambria Math"/>
                              <a:ea typeface="Calibri"/>
                              <a:cs typeface="Sakkal Majalla"/>
                            </a:rPr>
                          </m:ctrlPr>
                        </m:dPr>
                        <m:e>
                          <m:d>
                            <m:dPr>
                              <m:ctrlPr>
                                <a:rPr lang="en-US" sz="2000" i="1">
                                  <a:effectLst/>
                                  <a:latin typeface="Cambria Math"/>
                                  <a:ea typeface="Calibri"/>
                                  <a:cs typeface="Sakkal Majalla"/>
                                </a:rPr>
                              </m:ctrlPr>
                            </m:dPr>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2</m:t>
                                  </m:r>
                                </m:sub>
                              </m:sSub>
                              <m:r>
                                <a:rPr lang="en-US" sz="2000" i="1">
                                  <a:effectLst/>
                                  <a:latin typeface="Cambria Math"/>
                                  <a:ea typeface="Calibri"/>
                                  <a:cs typeface="Sakkal Majalla"/>
                                </a:rPr>
                                <m:t>−</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1</m:t>
                                  </m:r>
                                </m:sub>
                              </m:sSub>
                            </m:e>
                          </m:d>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1</m:t>
                              </m:r>
                            </m:num>
                            <m:den>
                              <m:r>
                                <a:rPr lang="en-US" sz="2000" i="1">
                                  <a:effectLst/>
                                  <a:latin typeface="Cambria Math"/>
                                  <a:ea typeface="Calibri"/>
                                  <a:cs typeface="Sakkal Majalla"/>
                                </a:rPr>
                                <m:t>2</m:t>
                              </m:r>
                            </m:den>
                          </m:f>
                          <m:d>
                            <m:dPr>
                              <m:ctrlPr>
                                <a:rPr lang="en-US" sz="2000" i="1">
                                  <a:effectLst/>
                                  <a:latin typeface="Cambria Math"/>
                                  <a:ea typeface="Calibri"/>
                                  <a:cs typeface="Sakkal Majalla"/>
                                </a:rPr>
                              </m:ctrlPr>
                            </m:dPr>
                            <m:e>
                              <m:sSub>
                                <m:sSubPr>
                                  <m:ctrlPr>
                                    <a:rPr lang="en-US" sz="2000" i="1">
                                      <a:effectLst/>
                                      <a:latin typeface="Cambria Math"/>
                                      <a:ea typeface="Calibri"/>
                                      <a:cs typeface="Sakkal Majalla"/>
                                    </a:rPr>
                                  </m:ctrlPr>
                                </m:sSubPr>
                                <m:e>
                                  <m:func>
                                    <m:funcPr>
                                      <m:ctrlPr>
                                        <a:rPr lang="en-US" sz="2000" i="1">
                                          <a:effectLst/>
                                          <a:latin typeface="Cambria Math"/>
                                          <a:ea typeface="Calibri"/>
                                          <a:cs typeface="Sakkal Majalla"/>
                                        </a:rPr>
                                      </m:ctrlPr>
                                    </m:funcPr>
                                    <m:fName>
                                      <m:r>
                                        <m:rPr>
                                          <m:sty m:val="p"/>
                                        </m:rPr>
                                        <a:rPr lang="en-US" sz="2000">
                                          <a:effectLst/>
                                          <a:latin typeface="Cambria Math"/>
                                          <a:ea typeface="Calibri"/>
                                          <a:cs typeface="Sakkal Majalla"/>
                                        </a:rPr>
                                        <m:t>sin</m:t>
                                      </m:r>
                                    </m:fName>
                                    <m:e>
                                      <m:r>
                                        <a:rPr lang="en-US" sz="2000" i="1">
                                          <a:effectLst/>
                                          <a:latin typeface="Cambria Math"/>
                                          <a:ea typeface="Calibri"/>
                                          <a:cs typeface="Sakkal Majalla"/>
                                        </a:rPr>
                                        <m:t>2</m:t>
                                      </m:r>
                                      <m:r>
                                        <a:rPr lang="en-US" sz="2000" i="1">
                                          <a:effectLst/>
                                          <a:latin typeface="Cambria Math"/>
                                          <a:ea typeface="Calibri"/>
                                          <a:cs typeface="Sakkal Majalla"/>
                                        </a:rPr>
                                        <m:t>𝜃</m:t>
                                      </m:r>
                                    </m:e>
                                  </m:func>
                                </m:e>
                                <m:sub>
                                  <m:r>
                                    <a:rPr lang="en-US" sz="2000" i="1">
                                      <a:effectLst/>
                                      <a:latin typeface="Cambria Math"/>
                                      <a:ea typeface="Calibri"/>
                                      <a:cs typeface="Sakkal Majalla"/>
                                    </a:rPr>
                                    <m:t>1</m:t>
                                  </m:r>
                                </m:sub>
                              </m:sSub>
                              <m:r>
                                <a:rPr lang="en-US" sz="2000" i="1">
                                  <a:effectLst/>
                                  <a:latin typeface="Cambria Math"/>
                                  <a:ea typeface="Calibri"/>
                                  <a:cs typeface="Sakkal Majalla"/>
                                </a:rPr>
                                <m:t>−</m:t>
                              </m:r>
                              <m:sSub>
                                <m:sSubPr>
                                  <m:ctrlPr>
                                    <a:rPr lang="en-US" sz="2000" i="1">
                                      <a:effectLst/>
                                      <a:latin typeface="Cambria Math"/>
                                      <a:ea typeface="Calibri"/>
                                      <a:cs typeface="Sakkal Majalla"/>
                                    </a:rPr>
                                  </m:ctrlPr>
                                </m:sSubPr>
                                <m:e>
                                  <m:func>
                                    <m:funcPr>
                                      <m:ctrlPr>
                                        <a:rPr lang="en-US" sz="2000" i="1">
                                          <a:effectLst/>
                                          <a:latin typeface="Cambria Math"/>
                                          <a:ea typeface="Calibri"/>
                                          <a:cs typeface="Sakkal Majalla"/>
                                        </a:rPr>
                                      </m:ctrlPr>
                                    </m:funcPr>
                                    <m:fName>
                                      <m:r>
                                        <m:rPr>
                                          <m:sty m:val="p"/>
                                        </m:rPr>
                                        <a:rPr lang="en-US" sz="2000">
                                          <a:effectLst/>
                                          <a:latin typeface="Cambria Math"/>
                                          <a:ea typeface="Calibri"/>
                                          <a:cs typeface="Sakkal Majalla"/>
                                        </a:rPr>
                                        <m:t>sin</m:t>
                                      </m:r>
                                    </m:fName>
                                    <m:e>
                                      <m:r>
                                        <a:rPr lang="en-US" sz="2000" i="1">
                                          <a:effectLst/>
                                          <a:latin typeface="Cambria Math"/>
                                          <a:ea typeface="Calibri"/>
                                          <a:cs typeface="Sakkal Majalla"/>
                                        </a:rPr>
                                        <m:t>2</m:t>
                                      </m:r>
                                    </m:e>
                                  </m:func>
                                  <m:r>
                                    <a:rPr lang="en-US" sz="2000" i="1">
                                      <a:effectLst/>
                                      <a:latin typeface="Cambria Math"/>
                                      <a:ea typeface="Calibri"/>
                                      <a:cs typeface="Sakkal Majalla"/>
                                    </a:rPr>
                                    <m:t>𝜃</m:t>
                                  </m:r>
                                </m:e>
                                <m:sub>
                                  <m:r>
                                    <a:rPr lang="en-US" sz="2000" i="1">
                                      <a:effectLst/>
                                      <a:latin typeface="Cambria Math"/>
                                      <a:ea typeface="Calibri"/>
                                      <a:cs typeface="Sakkal Majalla"/>
                                    </a:rPr>
                                    <m:t>2</m:t>
                                  </m:r>
                                </m:sub>
                              </m:sSub>
                            </m:e>
                          </m:d>
                        </m:e>
                      </m:d>
                    </m:oMath>
                  </m:oMathPara>
                </a14:m>
                <a:endParaRPr lang="en-US" sz="2000" dirty="0">
                  <a:effectLst/>
                  <a:latin typeface="Calibri"/>
                  <a:ea typeface="Calibri"/>
                  <a:cs typeface="Arial"/>
                </a:endParaRPr>
              </a:p>
              <a:p>
                <a:pPr marL="971550" lvl="1" indent="-514350">
                  <a:lnSpc>
                    <a:spcPct val="150000"/>
                  </a:lnSpc>
                  <a:buSzPts val="1800"/>
                  <a:buFont typeface="+mj-lt"/>
                  <a:buAutoNum type="arabicPeriod" startAt="8"/>
                  <a:tabLst>
                    <a:tab pos="-635" algn="l"/>
                  </a:tabLst>
                </a:pPr>
                <a:r>
                  <a:rPr lang="ar-EG" sz="2800" dirty="0">
                    <a:latin typeface="Cambria Math"/>
                    <a:ea typeface="Calibri"/>
                    <a:cs typeface="Sakkal Majalla"/>
                  </a:rPr>
                  <a:t>عزم قوة الإحتكاك </a:t>
                </a:r>
                <a14:m>
                  <m:oMath xmlns:m="http://schemas.openxmlformats.org/officeDocument/2006/math">
                    <m:d>
                      <m:dPr>
                        <m:ctrlPr>
                          <a:rPr lang="en-US" sz="2800">
                            <a:latin typeface="Cambria Math"/>
                            <a:ea typeface="Calibri"/>
                            <a:cs typeface="Sakkal Majalla"/>
                          </a:rPr>
                        </m:ctrlPr>
                      </m:dPr>
                      <m:e>
                        <m:r>
                          <a:rPr lang="en-US" sz="2800">
                            <a:latin typeface="Cambria Math"/>
                            <a:ea typeface="Calibri"/>
                            <a:cs typeface="Sakkal Majalla"/>
                          </a:rPr>
                          <m:t>𝛿</m:t>
                        </m:r>
                        <m:r>
                          <a:rPr lang="en-US" sz="2800">
                            <a:latin typeface="Cambria Math"/>
                            <a:ea typeface="Calibri"/>
                            <a:cs typeface="Sakkal Majalla"/>
                          </a:rPr>
                          <m:t>𝐹</m:t>
                        </m:r>
                      </m:e>
                    </m:d>
                  </m:oMath>
                </a14:m>
                <a:r>
                  <a:rPr lang="ar-EG" sz="2800" dirty="0">
                    <a:latin typeface="Cambria Math"/>
                    <a:ea typeface="Calibri"/>
                    <a:cs typeface="Sakkal Majalla"/>
                  </a:rPr>
                  <a:t> للعنصر حول محور الإرتكاز </a:t>
                </a:r>
                <a:r>
                  <a:rPr lang="en-US" sz="2800" dirty="0">
                    <a:latin typeface="Cambria Math"/>
                    <a:ea typeface="Calibri"/>
                    <a:cs typeface="Sakkal Majalla"/>
                  </a:rPr>
                  <a:t>O1</a:t>
                </a:r>
              </a:p>
              <a:p>
                <a:pPr marL="431800">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𝐹</m:t>
                          </m:r>
                        </m:sub>
                      </m:sSub>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𝐹</m:t>
                      </m:r>
                      <m:r>
                        <a:rPr lang="en-US" sz="2800" i="1">
                          <a:effectLst/>
                          <a:latin typeface="Cambria Math"/>
                          <a:ea typeface="Calibri"/>
                          <a:cs typeface="Sakkal Majalla"/>
                        </a:rPr>
                        <m:t>×</m:t>
                      </m:r>
                      <m:r>
                        <a:rPr lang="en-US" sz="2800" i="1">
                          <a:effectLst/>
                          <a:latin typeface="Cambria Math"/>
                          <a:ea typeface="Calibri"/>
                          <a:cs typeface="Sakkal Majalla"/>
                        </a:rPr>
                        <m:t>𝐴𝐵</m:t>
                      </m:r>
                      <m:r>
                        <a:rPr lang="en-US" sz="2800" i="1">
                          <a:effectLst/>
                          <a:latin typeface="Cambria Math"/>
                          <a:ea typeface="Calibri"/>
                          <a:cs typeface="Sakkal Majalla"/>
                        </a:rPr>
                        <m:t>=</m:t>
                      </m:r>
                      <m:r>
                        <a:rPr lang="en-US" sz="2800" i="1">
                          <a:effectLst/>
                          <a:latin typeface="Cambria Math"/>
                          <a:ea typeface="Calibri"/>
                          <a:cs typeface="Sakkal Majalla"/>
                        </a:rPr>
                        <m:t>𝛿</m:t>
                      </m:r>
                      <m:r>
                        <a:rPr lang="en-US" sz="2800" i="1">
                          <a:effectLst/>
                          <a:latin typeface="Cambria Math"/>
                          <a:ea typeface="Calibri"/>
                          <a:cs typeface="Sakkal Majalla"/>
                        </a:rPr>
                        <m:t>𝐹</m:t>
                      </m:r>
                      <m:r>
                        <a:rPr lang="en-US" sz="2800" i="1">
                          <a:effectLst/>
                          <a:latin typeface="Cambria Math"/>
                          <a:ea typeface="Calibri"/>
                          <a:cs typeface="Sakkal Majalla"/>
                        </a:rPr>
                        <m:t> (</m:t>
                      </m:r>
                      <m:r>
                        <a:rPr lang="en-US" sz="2800" i="1">
                          <a:effectLst/>
                          <a:latin typeface="Cambria Math"/>
                          <a:ea typeface="Calibri"/>
                          <a:cs typeface="Sakkal Majalla"/>
                        </a:rPr>
                        <m:t>𝑟</m:t>
                      </m:r>
                      <m:r>
                        <a:rPr lang="en-US" sz="2800" i="1">
                          <a:effectLst/>
                          <a:latin typeface="Cambria Math"/>
                          <a:ea typeface="Calibri"/>
                          <a:cs typeface="Sakkal Majalla"/>
                        </a:rPr>
                        <m:t>−</m:t>
                      </m:r>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r>
                        <a:rPr lang="en-US" sz="2800" i="1">
                          <a:effectLst/>
                          <a:latin typeface="Cambria Math"/>
                          <a:ea typeface="Calibri"/>
                          <a:cs typeface="Sakkal Majalla"/>
                        </a:rPr>
                        <m:t>𝑐𝑜𝑠</m:t>
                      </m:r>
                      <m:r>
                        <a:rPr lang="en-US" sz="2800" i="1">
                          <a:effectLst/>
                          <a:latin typeface="Cambria Math"/>
                          <a:ea typeface="Calibri"/>
                          <a:cs typeface="Sakkal Majalla"/>
                        </a:rPr>
                        <m:t> </m:t>
                      </m:r>
                      <m:r>
                        <a:rPr lang="en-US" sz="2800" i="1">
                          <a:effectLst/>
                          <a:latin typeface="Cambria Math"/>
                          <a:ea typeface="Calibri"/>
                          <a:cs typeface="Sakkal Majalla"/>
                        </a:rPr>
                        <m:t>𝜃</m:t>
                      </m:r>
                      <m:r>
                        <a:rPr lang="en-US" sz="2800" i="1">
                          <a:effectLst/>
                          <a:latin typeface="Cambria Math"/>
                          <a:ea typeface="Calibri"/>
                          <a:cs typeface="Sakkal Majalla"/>
                        </a:rPr>
                        <m:t>)</m:t>
                      </m:r>
                    </m:oMath>
                  </m:oMathPara>
                </a14:m>
                <a:endParaRPr lang="en-US" sz="2800" dirty="0">
                  <a:effectLst/>
                  <a:latin typeface="Calibri"/>
                  <a:ea typeface="Calibri"/>
                  <a:cs typeface="Arial"/>
                </a:endParaRPr>
              </a:p>
              <a:p>
                <a:pPr marL="431800">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𝛿</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𝐹</m:t>
                          </m:r>
                        </m:sub>
                      </m:sSub>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r>
                        <a:rPr lang="en-US" sz="2800" i="1">
                          <a:effectLst/>
                          <a:latin typeface="Cambria Math"/>
                          <a:ea typeface="Calibri"/>
                          <a:cs typeface="Sakkal Majalla"/>
                        </a:rPr>
                        <m:t>.</m:t>
                      </m:r>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 (</m:t>
                      </m:r>
                      <m:r>
                        <a:rPr lang="en-US" sz="2800" i="1">
                          <a:effectLst/>
                          <a:latin typeface="Cambria Math"/>
                          <a:ea typeface="Calibri"/>
                          <a:cs typeface="Sakkal Majalla"/>
                        </a:rPr>
                        <m:t>𝑟</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𝑠𝑖𝑛</m:t>
                          </m:r>
                        </m:fName>
                        <m:e>
                          <m:r>
                            <a:rPr lang="en-US" sz="2800" i="1">
                              <a:effectLst/>
                              <a:latin typeface="Cambria Math"/>
                              <a:ea typeface="Calibri"/>
                              <a:cs typeface="Sakkal Majalla"/>
                            </a:rPr>
                            <m:t>𝜃</m:t>
                          </m:r>
                        </m:e>
                      </m:func>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num>
                        <m:den>
                          <m:r>
                            <a:rPr lang="en-US" sz="2800" i="1">
                              <a:effectLst/>
                              <a:latin typeface="Cambria Math"/>
                              <a:ea typeface="Calibri"/>
                              <a:cs typeface="Sakkal Majalla"/>
                            </a:rPr>
                            <m:t>2</m:t>
                          </m:r>
                        </m:den>
                      </m:f>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𝑠𝑖𝑛</m:t>
                          </m:r>
                        </m:fName>
                        <m:e>
                          <m:r>
                            <a:rPr lang="en-US" sz="2800" i="1">
                              <a:effectLst/>
                              <a:latin typeface="Cambria Math"/>
                              <a:ea typeface="Calibri"/>
                              <a:cs typeface="Sakkal Majalla"/>
                            </a:rPr>
                            <m:t>2</m:t>
                          </m:r>
                          <m:r>
                            <a:rPr lang="en-US" sz="2800" i="1">
                              <a:effectLst/>
                              <a:latin typeface="Cambria Math"/>
                              <a:ea typeface="Calibri"/>
                              <a:cs typeface="Sakkal Majalla"/>
                            </a:rPr>
                            <m:t>𝜃</m:t>
                          </m:r>
                        </m:e>
                      </m:func>
                      <m:r>
                        <a:rPr lang="en-US" sz="2800" i="1">
                          <a:effectLst/>
                          <a:latin typeface="Cambria Math"/>
                          <a:ea typeface="Calibri"/>
                          <a:cs typeface="Sakkal Majalla"/>
                        </a:rPr>
                        <m:t>)</m:t>
                      </m:r>
                      <m:r>
                        <a:rPr lang="en-US" sz="2800" i="1">
                          <a:effectLst/>
                          <a:latin typeface="Cambria Math"/>
                          <a:ea typeface="Calibri"/>
                          <a:cs typeface="Sakkal Majalla"/>
                        </a:rPr>
                        <m:t>𝛿𝜃</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58630" y="836712"/>
                <a:ext cx="7805857" cy="5413598"/>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7356556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القوى المؤثرة على الفرملة ذات التمدد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الداخلي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58630" y="836712"/>
                <a:ext cx="7805857" cy="5638531"/>
              </a:xfrm>
              <a:prstGeom prst="rect">
                <a:avLst/>
              </a:prstGeom>
            </p:spPr>
            <p:txBody>
              <a:bodyPr wrap="square">
                <a:spAutoFit/>
              </a:bodyPr>
              <a:lstStyle/>
              <a:p>
                <a:pPr marL="723900" lvl="1" indent="-368300">
                  <a:lnSpc>
                    <a:spcPct val="120000"/>
                  </a:lnSpc>
                  <a:buSzPts val="1800"/>
                  <a:buFont typeface="+mj-lt"/>
                  <a:buAutoNum type="arabicPeriod" startAt="9"/>
                  <a:tabLst>
                    <a:tab pos="-635" algn="l"/>
                  </a:tabLst>
                </a:pPr>
                <a:r>
                  <a:rPr lang="ar-EG" sz="3200" dirty="0">
                    <a:latin typeface="Cambria Math"/>
                    <a:ea typeface="Calibri"/>
                    <a:cs typeface="Sakkal Majalla"/>
                  </a:rPr>
                  <a:t>عزم قوة الإحتكاك الكلي حول محور الإرتكاز </a:t>
                </a:r>
                <a:r>
                  <a:rPr lang="en-US" sz="2800" dirty="0">
                    <a:effectLst/>
                    <a:latin typeface="Cambria Math"/>
                    <a:ea typeface="Calibri"/>
                    <a:cs typeface="Sakkal Majalla"/>
                  </a:rPr>
                  <a:t>O</a:t>
                </a:r>
                <a:r>
                  <a:rPr lang="en-US" sz="2800" baseline="-25000" dirty="0">
                    <a:effectLst/>
                    <a:latin typeface="Cambria Math"/>
                    <a:ea typeface="Calibri"/>
                    <a:cs typeface="Sakkal Majalla"/>
                  </a:rPr>
                  <a:t>1</a:t>
                </a:r>
                <a:endParaRPr lang="en-US" sz="2000" dirty="0">
                  <a:effectLst/>
                  <a:latin typeface="Calibri"/>
                  <a:ea typeface="Calibri"/>
                  <a:cs typeface="Arial"/>
                </a:endParaRPr>
              </a:p>
              <a:p>
                <a:pPr marL="431800">
                  <a:lnSpc>
                    <a:spcPct val="12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𝑀</m:t>
                          </m:r>
                        </m:e>
                        <m:sub>
                          <m:r>
                            <a:rPr lang="en-US" sz="2800" i="1">
                              <a:effectLst/>
                              <a:latin typeface="Cambria Math"/>
                              <a:ea typeface="Calibri"/>
                              <a:cs typeface="Sakkal Majalla"/>
                            </a:rPr>
                            <m:t>𝐹</m:t>
                          </m:r>
                        </m:sub>
                      </m:sSub>
                      <m:r>
                        <a:rPr lang="en-US" sz="2800" i="1">
                          <a:effectLst/>
                          <a:latin typeface="Cambria Math"/>
                          <a:ea typeface="Calibri"/>
                          <a:cs typeface="Sakkal Majalla"/>
                        </a:rPr>
                        <m:t>=</m:t>
                      </m:r>
                      <m:r>
                        <a:rPr lang="en-US" sz="2800" i="1">
                          <a:effectLst/>
                          <a:latin typeface="Cambria Math"/>
                          <a:ea typeface="Calibri"/>
                          <a:cs typeface="Sakkal Majalla"/>
                        </a:rPr>
                        <m:t>𝜇</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𝑝</m:t>
                          </m:r>
                        </m:e>
                        <m:sub>
                          <m:r>
                            <a:rPr lang="en-US" sz="2800" i="1">
                              <a:effectLst/>
                              <a:latin typeface="Cambria Math"/>
                              <a:ea typeface="Calibri"/>
                              <a:cs typeface="Sakkal Majalla"/>
                            </a:rPr>
                            <m:t>1</m:t>
                          </m:r>
                        </m:sub>
                      </m:sSub>
                      <m:r>
                        <a:rPr lang="en-US" sz="2800" i="1">
                          <a:effectLst/>
                          <a:latin typeface="Cambria Math"/>
                          <a:ea typeface="Calibri"/>
                          <a:cs typeface="Sakkal Majalla"/>
                        </a:rPr>
                        <m:t>.</m:t>
                      </m:r>
                      <m:r>
                        <a:rPr lang="en-US" sz="2800" i="1">
                          <a:effectLst/>
                          <a:latin typeface="Cambria Math"/>
                          <a:ea typeface="Calibri"/>
                          <a:cs typeface="Sakkal Majalla"/>
                        </a:rPr>
                        <m:t>𝑏</m:t>
                      </m:r>
                      <m:r>
                        <a:rPr lang="en-US" sz="2800" i="1">
                          <a:effectLst/>
                          <a:latin typeface="Cambria Math"/>
                          <a:ea typeface="Calibri"/>
                          <a:cs typeface="Sakkal Majalla"/>
                        </a:rPr>
                        <m:t>.</m:t>
                      </m:r>
                      <m:r>
                        <a:rPr lang="en-US" sz="2800" i="1">
                          <a:effectLst/>
                          <a:latin typeface="Cambria Math"/>
                          <a:ea typeface="Calibri"/>
                          <a:cs typeface="Sakkal Majalla"/>
                        </a:rPr>
                        <m:t>𝑟</m:t>
                      </m:r>
                      <m:r>
                        <a:rPr lang="en-US" sz="2800" i="1">
                          <a:effectLst/>
                          <a:latin typeface="Cambria Math"/>
                          <a:ea typeface="Calibri"/>
                          <a:cs typeface="Sakkal Majalla"/>
                        </a:rPr>
                        <m:t> </m:t>
                      </m:r>
                      <m:nary>
                        <m:naryPr>
                          <m:limLoc m:val="subSup"/>
                          <m:ctrlPr>
                            <a:rPr lang="en-US" sz="2800" i="1">
                              <a:effectLst/>
                              <a:latin typeface="Cambria Math"/>
                              <a:ea typeface="Calibri"/>
                              <a:cs typeface="Sakkal Majalla"/>
                            </a:rPr>
                          </m:ctrlPr>
                        </m:naryPr>
                        <m:sub>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𝜃</m:t>
                              </m:r>
                            </m:e>
                            <m:sub>
                              <m:r>
                                <a:rPr lang="en-US" sz="2800" i="1">
                                  <a:effectLst/>
                                  <a:latin typeface="Cambria Math"/>
                                  <a:ea typeface="Calibri"/>
                                  <a:cs typeface="Sakkal Majalla"/>
                                </a:rPr>
                                <m:t>1</m:t>
                              </m:r>
                            </m:sub>
                          </m:sSub>
                        </m:sub>
                        <m:sup>
                          <m:sSub>
                            <m:sSubPr>
                              <m:ctrlPr>
                                <a:rPr lang="en-US" sz="2800" i="1">
                                  <a:effectLst/>
                                  <a:latin typeface="Cambria Math"/>
                                  <a:ea typeface="Calibri"/>
                                  <a:cs typeface="Sakkal Majalla"/>
                                </a:rPr>
                              </m:ctrlPr>
                            </m:sSubPr>
                            <m:e>
                              <m:r>
                                <a:rPr lang="en-US" sz="2800" i="1">
                                  <a:effectLst/>
                                  <a:latin typeface="Cambria Math"/>
                                  <a:ea typeface="Calibri"/>
                                  <a:cs typeface="Sakkal Majalla"/>
                                </a:rPr>
                                <m:t>𝜃</m:t>
                              </m:r>
                            </m:e>
                            <m:sub>
                              <m:r>
                                <a:rPr lang="en-US" sz="2800" i="1">
                                  <a:effectLst/>
                                  <a:latin typeface="Cambria Math"/>
                                  <a:ea typeface="Calibri"/>
                                  <a:cs typeface="Sakkal Majalla"/>
                                </a:rPr>
                                <m:t>2</m:t>
                              </m:r>
                            </m:sub>
                          </m:sSub>
                        </m:sup>
                        <m:e>
                          <m:d>
                            <m:dPr>
                              <m:begChr m:val="["/>
                              <m:endChr m:val="]"/>
                              <m:ctrlPr>
                                <a:rPr lang="en-US" sz="2800" i="1">
                                  <a:effectLst/>
                                  <a:latin typeface="Cambria Math"/>
                                  <a:ea typeface="Calibri"/>
                                  <a:cs typeface="Sakkal Majalla"/>
                                </a:rPr>
                              </m:ctrlPr>
                            </m:dPr>
                            <m:e>
                              <m:r>
                                <a:rPr lang="en-US" sz="2800" i="1">
                                  <a:effectLst/>
                                  <a:latin typeface="Cambria Math"/>
                                  <a:ea typeface="Calibri"/>
                                  <a:cs typeface="Sakkal Majalla"/>
                                </a:rPr>
                                <m:t>𝑟</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𝑠𝑖𝑛</m:t>
                                  </m:r>
                                </m:fName>
                                <m:e>
                                  <m:r>
                                    <a:rPr lang="en-US" sz="2800" i="1">
                                      <a:effectLst/>
                                      <a:latin typeface="Cambria Math"/>
                                      <a:ea typeface="Calibri"/>
                                      <a:cs typeface="Sakkal Majalla"/>
                                    </a:rPr>
                                    <m:t>𝜃</m:t>
                                  </m:r>
                                </m:e>
                              </m:func>
                              <m:r>
                                <a:rPr lang="en-US" sz="2800" i="1">
                                  <a:effectLst/>
                                  <a:latin typeface="Cambria Math"/>
                                  <a:ea typeface="Calibri"/>
                                  <a:cs typeface="Sakkal Majalla"/>
                                </a:rPr>
                                <m:t>−</m:t>
                              </m:r>
                              <m:f>
                                <m:fPr>
                                  <m:ctrlPr>
                                    <a:rPr lang="en-US" sz="2800" i="1">
                                      <a:effectLst/>
                                      <a:latin typeface="Cambria Math"/>
                                      <a:ea typeface="Calibri"/>
                                      <a:cs typeface="Sakkal Majalla"/>
                                    </a:rPr>
                                  </m:ctrlPr>
                                </m:fPr>
                                <m:num>
                                  <m:r>
                                    <a:rPr lang="en-US" sz="2800" i="1">
                                      <a:effectLst/>
                                      <a:latin typeface="Cambria Math"/>
                                      <a:ea typeface="Calibri"/>
                                      <a:cs typeface="Sakkal Majalla"/>
                                    </a:rPr>
                                    <m:t>𝑂</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𝑂</m:t>
                                      </m:r>
                                    </m:e>
                                    <m:sub>
                                      <m:r>
                                        <a:rPr lang="en-US" sz="2800" i="1">
                                          <a:effectLst/>
                                          <a:latin typeface="Cambria Math"/>
                                          <a:ea typeface="Calibri"/>
                                          <a:cs typeface="Sakkal Majalla"/>
                                        </a:rPr>
                                        <m:t>1</m:t>
                                      </m:r>
                                    </m:sub>
                                  </m:sSub>
                                </m:num>
                                <m:den>
                                  <m:r>
                                    <a:rPr lang="en-US" sz="2800" i="1">
                                      <a:effectLst/>
                                      <a:latin typeface="Cambria Math"/>
                                      <a:ea typeface="Calibri"/>
                                      <a:cs typeface="Sakkal Majalla"/>
                                    </a:rPr>
                                    <m:t>2</m:t>
                                  </m:r>
                                </m:den>
                              </m:f>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𝑠𝑖𝑛</m:t>
                                  </m:r>
                                </m:fName>
                                <m:e>
                                  <m:r>
                                    <a:rPr lang="en-US" sz="2800" i="1">
                                      <a:effectLst/>
                                      <a:latin typeface="Cambria Math"/>
                                      <a:ea typeface="Calibri"/>
                                      <a:cs typeface="Sakkal Majalla"/>
                                    </a:rPr>
                                    <m:t>2</m:t>
                                  </m:r>
                                  <m:r>
                                    <a:rPr lang="en-US" sz="2800" i="1">
                                      <a:effectLst/>
                                      <a:latin typeface="Cambria Math"/>
                                      <a:ea typeface="Calibri"/>
                                      <a:cs typeface="Sakkal Majalla"/>
                                    </a:rPr>
                                    <m:t>𝜃</m:t>
                                  </m:r>
                                </m:e>
                              </m:func>
                            </m:e>
                          </m:d>
                        </m:e>
                      </m:nary>
                      <m:r>
                        <a:rPr lang="en-US" sz="2800" i="1">
                          <a:effectLst/>
                          <a:latin typeface="Cambria Math"/>
                          <a:ea typeface="Calibri"/>
                          <a:cs typeface="Sakkal Majalla"/>
                        </a:rPr>
                        <m:t>𝑑</m:t>
                      </m:r>
                      <m:r>
                        <a:rPr lang="en-US" sz="2800" i="1">
                          <a:effectLst/>
                          <a:latin typeface="Cambria Math"/>
                          <a:ea typeface="Calibri"/>
                          <a:cs typeface="Sakkal Majalla"/>
                        </a:rPr>
                        <m:t>𝜃</m:t>
                      </m:r>
                    </m:oMath>
                  </m:oMathPara>
                </a14:m>
                <a:endParaRPr lang="en-US" sz="2000" dirty="0">
                  <a:effectLst/>
                  <a:latin typeface="Calibri"/>
                  <a:ea typeface="Calibri"/>
                  <a:cs typeface="Arial"/>
                </a:endParaRPr>
              </a:p>
              <a:p>
                <a:pPr marL="431800">
                  <a:lnSpc>
                    <a:spcPct val="120000"/>
                  </a:lnSpc>
                  <a:tabLst>
                    <a:tab pos="-635" algn="l"/>
                  </a:tabLst>
                </a:pPr>
                <a14:m>
                  <m:oMathPara xmlns:m="http://schemas.openxmlformats.org/officeDocument/2006/math">
                    <m:oMathParaPr>
                      <m:jc m:val="centerGroup"/>
                    </m:oMathParaPr>
                    <m:oMath xmlns:m="http://schemas.openxmlformats.org/officeDocument/2006/math">
                      <m:sSub>
                        <m:sSubPr>
                          <m:ctrlPr>
                            <a:rPr lang="en-US" sz="2000" i="1">
                              <a:effectLst/>
                              <a:latin typeface="Cambria Math"/>
                              <a:ea typeface="Calibri"/>
                              <a:cs typeface="Sakkal Majalla"/>
                            </a:rPr>
                          </m:ctrlPr>
                        </m:sSubPr>
                        <m:e>
                          <m:r>
                            <a:rPr lang="en-US" sz="2000" i="1">
                              <a:effectLst/>
                              <a:latin typeface="Cambria Math"/>
                              <a:ea typeface="Calibri"/>
                              <a:cs typeface="Sakkal Majalla"/>
                            </a:rPr>
                            <m:t>∴</m:t>
                          </m:r>
                          <m:r>
                            <a:rPr lang="en-US" sz="2000" i="1">
                              <a:effectLst/>
                              <a:latin typeface="Cambria Math"/>
                              <a:ea typeface="Calibri"/>
                              <a:cs typeface="Sakkal Majalla"/>
                            </a:rPr>
                            <m:t>𝑀</m:t>
                          </m:r>
                        </m:e>
                        <m:sub>
                          <m:r>
                            <a:rPr lang="en-US" sz="2000" i="1">
                              <a:effectLst/>
                              <a:latin typeface="Cambria Math"/>
                              <a:ea typeface="Calibri"/>
                              <a:cs typeface="Sakkal Majalla"/>
                            </a:rPr>
                            <m:t>𝐹</m:t>
                          </m:r>
                        </m:sub>
                      </m:sSub>
                      <m:r>
                        <a:rPr lang="en-US" sz="2000" i="1">
                          <a:effectLst/>
                          <a:latin typeface="Cambria Math"/>
                          <a:ea typeface="Calibri"/>
                          <a:cs typeface="Sakkal Majalla"/>
                        </a:rPr>
                        <m:t>=</m:t>
                      </m:r>
                      <m:r>
                        <a:rPr lang="en-US" sz="2000" i="1">
                          <a:effectLst/>
                          <a:latin typeface="Cambria Math"/>
                          <a:ea typeface="Calibri"/>
                          <a:cs typeface="Sakkal Majalla"/>
                        </a:rPr>
                        <m:t>𝜇</m:t>
                      </m:r>
                      <m:r>
                        <a:rPr lang="en-US" sz="2000" i="1">
                          <a:effectLst/>
                          <a:latin typeface="Cambria Math"/>
                          <a:ea typeface="Calibri"/>
                          <a:cs typeface="Sakkal Majalla"/>
                        </a:rPr>
                        <m:t>.</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𝑝</m:t>
                          </m:r>
                        </m:e>
                        <m:sub>
                          <m:r>
                            <a:rPr lang="en-US" sz="2000" i="1">
                              <a:effectLst/>
                              <a:latin typeface="Cambria Math"/>
                              <a:ea typeface="Calibri"/>
                              <a:cs typeface="Sakkal Majalla"/>
                            </a:rPr>
                            <m:t>1</m:t>
                          </m:r>
                        </m:sub>
                      </m:sSub>
                      <m:r>
                        <a:rPr lang="en-US" sz="2000" i="1">
                          <a:effectLst/>
                          <a:latin typeface="Cambria Math"/>
                          <a:ea typeface="Calibri"/>
                          <a:cs typeface="Sakkal Majalla"/>
                        </a:rPr>
                        <m:t>.</m:t>
                      </m:r>
                      <m:r>
                        <a:rPr lang="en-US" sz="2000" i="1">
                          <a:effectLst/>
                          <a:latin typeface="Cambria Math"/>
                          <a:ea typeface="Calibri"/>
                          <a:cs typeface="Sakkal Majalla"/>
                        </a:rPr>
                        <m:t>𝑏</m:t>
                      </m:r>
                      <m:r>
                        <a:rPr lang="en-US" sz="2000" i="1">
                          <a:effectLst/>
                          <a:latin typeface="Cambria Math"/>
                          <a:ea typeface="Calibri"/>
                          <a:cs typeface="Sakkal Majalla"/>
                        </a:rPr>
                        <m:t>.</m:t>
                      </m:r>
                      <m:r>
                        <a:rPr lang="en-US" sz="2000" i="1">
                          <a:effectLst/>
                          <a:latin typeface="Cambria Math"/>
                          <a:ea typeface="Calibri"/>
                          <a:cs typeface="Sakkal Majalla"/>
                        </a:rPr>
                        <m:t>𝑟</m:t>
                      </m:r>
                      <m:d>
                        <m:dPr>
                          <m:begChr m:val="["/>
                          <m:endChr m:val="]"/>
                          <m:ctrlPr>
                            <a:rPr lang="en-US" sz="2000" i="1">
                              <a:effectLst/>
                              <a:latin typeface="Cambria Math"/>
                              <a:ea typeface="Calibri"/>
                              <a:cs typeface="Sakkal Majalla"/>
                            </a:rPr>
                          </m:ctrlPr>
                        </m:dPr>
                        <m:e>
                          <m:r>
                            <a:rPr lang="en-US" sz="2000" i="1">
                              <a:effectLst/>
                              <a:latin typeface="Cambria Math"/>
                              <a:ea typeface="Calibri"/>
                              <a:cs typeface="Sakkal Majalla"/>
                            </a:rPr>
                            <m:t>𝑟</m:t>
                          </m:r>
                          <m:d>
                            <m:dPr>
                              <m:ctrlPr>
                                <a:rPr lang="en-US" sz="2000" i="1">
                                  <a:effectLst/>
                                  <a:latin typeface="Cambria Math"/>
                                  <a:ea typeface="Calibri"/>
                                  <a:cs typeface="Sakkal Majalla"/>
                                </a:rPr>
                              </m:ctrlPr>
                            </m:dPr>
                            <m:e>
                              <m:func>
                                <m:funcPr>
                                  <m:ctrlPr>
                                    <a:rPr lang="en-US" sz="2000" i="1">
                                      <a:effectLst/>
                                      <a:latin typeface="Cambria Math"/>
                                      <a:ea typeface="Calibri"/>
                                      <a:cs typeface="Sakkal Majalla"/>
                                    </a:rPr>
                                  </m:ctrlPr>
                                </m:funcPr>
                                <m:fName>
                                  <m:r>
                                    <a:rPr lang="en-US" sz="2000" i="1">
                                      <a:effectLst/>
                                      <a:latin typeface="Cambria Math"/>
                                      <a:ea typeface="Calibri"/>
                                      <a:cs typeface="Sakkal Majalla"/>
                                    </a:rPr>
                                    <m:t>𝑐𝑜𝑠</m:t>
                                  </m:r>
                                </m:fName>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1</m:t>
                                      </m:r>
                                    </m:sub>
                                  </m:sSub>
                                  <m:r>
                                    <a:rPr lang="en-US" sz="2000" i="1">
                                      <a:effectLst/>
                                      <a:latin typeface="Cambria Math"/>
                                      <a:ea typeface="Calibri"/>
                                      <a:cs typeface="Sakkal Majalla"/>
                                    </a:rPr>
                                    <m:t>−</m:t>
                                  </m:r>
                                  <m:func>
                                    <m:funcPr>
                                      <m:ctrlPr>
                                        <a:rPr lang="en-US" sz="2000" i="1">
                                          <a:effectLst/>
                                          <a:latin typeface="Cambria Math"/>
                                          <a:ea typeface="Calibri"/>
                                          <a:cs typeface="Sakkal Majalla"/>
                                        </a:rPr>
                                      </m:ctrlPr>
                                    </m:funcPr>
                                    <m:fName>
                                      <m:r>
                                        <m:rPr>
                                          <m:sty m:val="p"/>
                                        </m:rPr>
                                        <a:rPr lang="en-US" sz="2000">
                                          <a:effectLst/>
                                          <a:latin typeface="Cambria Math"/>
                                          <a:ea typeface="Calibri"/>
                                          <a:cs typeface="Sakkal Majalla"/>
                                        </a:rPr>
                                        <m:t>cos</m:t>
                                      </m:r>
                                    </m:fName>
                                    <m:e>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2</m:t>
                                          </m:r>
                                        </m:sub>
                                      </m:sSub>
                                    </m:e>
                                  </m:func>
                                </m:e>
                              </m:func>
                            </m:e>
                          </m:d>
                          <m:r>
                            <a:rPr lang="en-US" sz="2000" i="1">
                              <a:effectLst/>
                              <a:latin typeface="Cambria Math"/>
                              <a:ea typeface="Calibri"/>
                              <a:cs typeface="Sakkal Majalla"/>
                            </a:rPr>
                            <m:t>+</m:t>
                          </m:r>
                          <m:f>
                            <m:fPr>
                              <m:ctrlPr>
                                <a:rPr lang="en-US" sz="2000" i="1">
                                  <a:effectLst/>
                                  <a:latin typeface="Cambria Math"/>
                                  <a:ea typeface="Calibri"/>
                                  <a:cs typeface="Sakkal Majalla"/>
                                </a:rPr>
                              </m:ctrlPr>
                            </m:fPr>
                            <m:num>
                              <m:r>
                                <a:rPr lang="en-US" sz="2000" i="1">
                                  <a:effectLst/>
                                  <a:latin typeface="Cambria Math"/>
                                  <a:ea typeface="Calibri"/>
                                  <a:cs typeface="Sakkal Majalla"/>
                                </a:rPr>
                                <m:t>𝑂</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𝑂</m:t>
                                  </m:r>
                                </m:e>
                                <m:sub>
                                  <m:r>
                                    <a:rPr lang="en-US" sz="2000" i="1">
                                      <a:effectLst/>
                                      <a:latin typeface="Cambria Math"/>
                                      <a:ea typeface="Calibri"/>
                                      <a:cs typeface="Sakkal Majalla"/>
                                    </a:rPr>
                                    <m:t>1</m:t>
                                  </m:r>
                                </m:sub>
                              </m:sSub>
                            </m:num>
                            <m:den>
                              <m:r>
                                <a:rPr lang="en-US" sz="2000" i="1">
                                  <a:effectLst/>
                                  <a:latin typeface="Cambria Math"/>
                                  <a:ea typeface="Calibri"/>
                                  <a:cs typeface="Sakkal Majalla"/>
                                </a:rPr>
                                <m:t>4</m:t>
                              </m:r>
                            </m:den>
                          </m:f>
                          <m:d>
                            <m:dPr>
                              <m:ctrlPr>
                                <a:rPr lang="en-US" sz="2000" i="1">
                                  <a:effectLst/>
                                  <a:latin typeface="Cambria Math"/>
                                  <a:ea typeface="Calibri"/>
                                  <a:cs typeface="Sakkal Majalla"/>
                                </a:rPr>
                              </m:ctrlPr>
                            </m:dPr>
                            <m:e>
                              <m:func>
                                <m:funcPr>
                                  <m:ctrlPr>
                                    <a:rPr lang="en-US" sz="2000" i="1">
                                      <a:effectLst/>
                                      <a:latin typeface="Cambria Math"/>
                                      <a:ea typeface="Calibri"/>
                                      <a:cs typeface="Sakkal Majalla"/>
                                    </a:rPr>
                                  </m:ctrlPr>
                                </m:funcPr>
                                <m:fName>
                                  <m:r>
                                    <a:rPr lang="en-US" sz="2000" i="1">
                                      <a:effectLst/>
                                      <a:latin typeface="Cambria Math"/>
                                      <a:ea typeface="Calibri"/>
                                      <a:cs typeface="Sakkal Majalla"/>
                                    </a:rPr>
                                    <m:t>𝑐𝑜𝑠</m:t>
                                  </m:r>
                                </m:fName>
                                <m:e>
                                  <m:r>
                                    <a:rPr lang="en-US" sz="2000" i="1">
                                      <a:effectLst/>
                                      <a:latin typeface="Cambria Math"/>
                                      <a:ea typeface="Calibri"/>
                                      <a:cs typeface="Sakkal Majalla"/>
                                    </a:rPr>
                                    <m:t>2</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2</m:t>
                                      </m:r>
                                    </m:sub>
                                  </m:sSub>
                                  <m:r>
                                    <a:rPr lang="en-US" sz="2000" i="1">
                                      <a:effectLst/>
                                      <a:latin typeface="Cambria Math"/>
                                      <a:ea typeface="Calibri"/>
                                      <a:cs typeface="Sakkal Majalla"/>
                                    </a:rPr>
                                    <m:t>−</m:t>
                                  </m:r>
                                  <m:func>
                                    <m:funcPr>
                                      <m:ctrlPr>
                                        <a:rPr lang="en-US" sz="2000" i="1">
                                          <a:effectLst/>
                                          <a:latin typeface="Cambria Math"/>
                                          <a:ea typeface="Calibri"/>
                                          <a:cs typeface="Sakkal Majalla"/>
                                        </a:rPr>
                                      </m:ctrlPr>
                                    </m:funcPr>
                                    <m:fName>
                                      <m:r>
                                        <a:rPr lang="en-US" sz="2000" i="1">
                                          <a:effectLst/>
                                          <a:latin typeface="Cambria Math"/>
                                          <a:ea typeface="Calibri"/>
                                          <a:cs typeface="Sakkal Majalla"/>
                                        </a:rPr>
                                        <m:t>𝑐𝑜𝑠</m:t>
                                      </m:r>
                                    </m:fName>
                                    <m:e>
                                      <m:r>
                                        <a:rPr lang="en-US" sz="2000" i="1">
                                          <a:effectLst/>
                                          <a:latin typeface="Cambria Math"/>
                                          <a:ea typeface="Calibri"/>
                                          <a:cs typeface="Sakkal Majalla"/>
                                        </a:rPr>
                                        <m:t>2</m:t>
                                      </m:r>
                                      <m:sSub>
                                        <m:sSubPr>
                                          <m:ctrlPr>
                                            <a:rPr lang="en-US" sz="2000" i="1">
                                              <a:effectLst/>
                                              <a:latin typeface="Cambria Math"/>
                                              <a:ea typeface="Calibri"/>
                                              <a:cs typeface="Sakkal Majalla"/>
                                            </a:rPr>
                                          </m:ctrlPr>
                                        </m:sSubPr>
                                        <m:e>
                                          <m:r>
                                            <a:rPr lang="en-US" sz="2000" i="1">
                                              <a:effectLst/>
                                              <a:latin typeface="Cambria Math"/>
                                              <a:ea typeface="Calibri"/>
                                              <a:cs typeface="Sakkal Majalla"/>
                                            </a:rPr>
                                            <m:t>𝜃</m:t>
                                          </m:r>
                                        </m:e>
                                        <m:sub>
                                          <m:r>
                                            <a:rPr lang="en-US" sz="2000" i="1">
                                              <a:effectLst/>
                                              <a:latin typeface="Cambria Math"/>
                                              <a:ea typeface="Calibri"/>
                                              <a:cs typeface="Sakkal Majalla"/>
                                            </a:rPr>
                                            <m:t>1</m:t>
                                          </m:r>
                                        </m:sub>
                                      </m:sSub>
                                    </m:e>
                                  </m:func>
                                </m:e>
                              </m:func>
                            </m:e>
                          </m:d>
                        </m:e>
                      </m:d>
                      <m:r>
                        <a:rPr lang="en-US" sz="2000" i="1">
                          <a:effectLst/>
                          <a:latin typeface="Cambria Math"/>
                          <a:ea typeface="Calibri"/>
                          <a:cs typeface="Sakkal Majalla"/>
                        </a:rPr>
                        <m:t> </m:t>
                      </m:r>
                    </m:oMath>
                  </m:oMathPara>
                </a14:m>
                <a:endParaRPr lang="en-US" sz="1600" dirty="0">
                  <a:effectLst/>
                  <a:latin typeface="Calibri"/>
                  <a:ea typeface="Calibri"/>
                  <a:cs typeface="Arial"/>
                </a:endParaRPr>
              </a:p>
              <a:p>
                <a:pPr marL="869950" lvl="1" indent="-514350" algn="r">
                  <a:lnSpc>
                    <a:spcPct val="120000"/>
                  </a:lnSpc>
                  <a:buSzPts val="1800"/>
                  <a:buFont typeface="+mj-lt"/>
                  <a:buAutoNum type="arabicPeriod" startAt="10"/>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العزم للحذاء القائد حول محور الإرتكاز </a:t>
                </a:r>
                <a:r>
                  <a:rPr lang="en-US" sz="2800" dirty="0">
                    <a:latin typeface="Cambria Math" panose="02040503050406030204" pitchFamily="18" charset="0"/>
                    <a:ea typeface="Cambria Math" panose="02040503050406030204" pitchFamily="18" charset="0"/>
                    <a:cs typeface="Sakkal Majalla" panose="02000000000000000000" pitchFamily="2" charset="-78"/>
                  </a:rPr>
                  <a:t>O</a:t>
                </a:r>
                <a:r>
                  <a:rPr lang="en-US" sz="2800" baseline="-25000" dirty="0">
                    <a:latin typeface="Cambria Math" panose="02040503050406030204" pitchFamily="18" charset="0"/>
                    <a:ea typeface="Cambria Math" panose="02040503050406030204" pitchFamily="18" charset="0"/>
                    <a:cs typeface="Sakkal Majalla" panose="02000000000000000000" pitchFamily="2" charset="-78"/>
                  </a:rPr>
                  <a:t>1</a:t>
                </a:r>
                <a:r>
                  <a:rPr lang="en-US" sz="2800" dirty="0">
                    <a:latin typeface="Cambria Math" panose="02040503050406030204" pitchFamily="18" charset="0"/>
                    <a:ea typeface="Cambria Math" panose="02040503050406030204" pitchFamily="18" charset="0"/>
                    <a:cs typeface="Sakkal Majalla" panose="02000000000000000000" pitchFamily="2" charset="-78"/>
                  </a:rPr>
                  <a:t> </a:t>
                </a:r>
              </a:p>
              <a:p>
                <a:pPr marL="431800">
                  <a:lnSpc>
                    <a:spcPct val="120000"/>
                  </a:lnSpc>
                  <a:tabLst>
                    <a:tab pos="-63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𝐹</m:t>
                          </m:r>
                        </m:e>
                        <m:sub>
                          <m:r>
                            <a:rPr lang="en-US" sz="3200" i="1">
                              <a:effectLst/>
                              <a:latin typeface="Cambria Math"/>
                              <a:ea typeface="Calibri"/>
                              <a:cs typeface="Sakkal Majalla"/>
                            </a:rPr>
                            <m:t>1</m:t>
                          </m:r>
                        </m:sub>
                      </m:sSub>
                      <m:r>
                        <a:rPr lang="en-US" sz="3200" i="1">
                          <a:effectLst/>
                          <a:latin typeface="Cambria Math"/>
                          <a:ea typeface="Calibri"/>
                          <a:cs typeface="Sakkal Majalla"/>
                        </a:rPr>
                        <m:t>×</m:t>
                      </m:r>
                      <m:r>
                        <a:rPr lang="en-US" sz="3200" i="1">
                          <a:effectLst/>
                          <a:latin typeface="Cambria Math"/>
                          <a:ea typeface="Calibri"/>
                          <a:cs typeface="Sakkal Majalla"/>
                        </a:rPr>
                        <m:t>𝑙</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𝑀</m:t>
                          </m:r>
                        </m:e>
                        <m:sub>
                          <m:r>
                            <a:rPr lang="en-US" sz="3200" i="1">
                              <a:effectLst/>
                              <a:latin typeface="Cambria Math"/>
                              <a:ea typeface="Calibri"/>
                              <a:cs typeface="Sakkal Majalla"/>
                            </a:rPr>
                            <m:t>𝑁</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𝑀</m:t>
                          </m:r>
                        </m:e>
                        <m:sub>
                          <m:r>
                            <a:rPr lang="en-US" sz="3200" i="1">
                              <a:effectLst/>
                              <a:latin typeface="Cambria Math"/>
                              <a:ea typeface="Calibri"/>
                              <a:cs typeface="Sakkal Majalla"/>
                            </a:rPr>
                            <m:t>𝐹</m:t>
                          </m:r>
                        </m:sub>
                      </m:sSub>
                    </m:oMath>
                  </m:oMathPara>
                </a14:m>
                <a:endParaRPr lang="en-US" sz="2000" dirty="0">
                  <a:effectLst/>
                  <a:latin typeface="Calibri"/>
                  <a:ea typeface="Calibri"/>
                  <a:cs typeface="Arial"/>
                </a:endParaRPr>
              </a:p>
              <a:p>
                <a:pPr marL="869950" lvl="1" indent="-514350">
                  <a:lnSpc>
                    <a:spcPct val="120000"/>
                  </a:lnSpc>
                  <a:buSzPts val="1800"/>
                  <a:buFont typeface="+mj-lt"/>
                  <a:buAutoNum type="arabicPeriod" startAt="11"/>
                  <a:tabLst>
                    <a:tab pos="-635" algn="l"/>
                  </a:tabLst>
                </a:pPr>
                <a:r>
                  <a:rPr lang="ar-EG" sz="3200" dirty="0">
                    <a:latin typeface="Cambria Math" panose="02040503050406030204" pitchFamily="18" charset="0"/>
                    <a:ea typeface="Cambria Math" panose="02040503050406030204" pitchFamily="18" charset="0"/>
                    <a:cs typeface="Sakkal Majalla"/>
                  </a:rPr>
                  <a:t>العزم للحذاء المنقاد حول محور الإرتكاز </a:t>
                </a:r>
                <a:r>
                  <a:rPr lang="en-US" sz="3200" dirty="0">
                    <a:latin typeface="Cambria Math"/>
                    <a:ea typeface="Calibri"/>
                    <a:cs typeface="Sakkal Majalla"/>
                  </a:rPr>
                  <a:t>O</a:t>
                </a:r>
                <a:r>
                  <a:rPr lang="en-US" sz="3200" baseline="-25000" dirty="0">
                    <a:latin typeface="Cambria Math"/>
                    <a:ea typeface="Calibri"/>
                    <a:cs typeface="Sakkal Majalla"/>
                  </a:rPr>
                  <a:t>2</a:t>
                </a:r>
                <a:r>
                  <a:rPr lang="en-US" sz="3200" dirty="0">
                    <a:latin typeface="Cambria Math"/>
                    <a:ea typeface="Calibri"/>
                    <a:cs typeface="Sakkal Majalla"/>
                  </a:rPr>
                  <a:t> </a:t>
                </a:r>
              </a:p>
              <a:p>
                <a:pPr marL="431800" indent="431800">
                  <a:lnSpc>
                    <a:spcPct val="120000"/>
                  </a:lnSpc>
                  <a:tabLst>
                    <a:tab pos="-635" algn="l"/>
                  </a:tabLst>
                </a:pPr>
                <a14:m>
                  <m:oMathPara xmlns:m="http://schemas.openxmlformats.org/officeDocument/2006/math">
                    <m:oMathParaPr>
                      <m:jc m:val="centerGroup"/>
                    </m:oMathParaPr>
                    <m:oMath xmlns:m="http://schemas.openxmlformats.org/officeDocument/2006/math">
                      <m:sSub>
                        <m:sSubPr>
                          <m:ctrlPr>
                            <a:rPr lang="en-US" sz="3200" i="1">
                              <a:effectLst/>
                              <a:latin typeface="Cambria Math"/>
                              <a:ea typeface="Calibri"/>
                              <a:cs typeface="Sakkal Majalla"/>
                            </a:rPr>
                          </m:ctrlPr>
                        </m:sSubPr>
                        <m:e>
                          <m:r>
                            <a:rPr lang="en-US" sz="3200" i="1">
                              <a:effectLst/>
                              <a:latin typeface="Cambria Math"/>
                              <a:ea typeface="Calibri"/>
                              <a:cs typeface="Sakkal Majalla"/>
                            </a:rPr>
                            <m:t>𝐹</m:t>
                          </m:r>
                        </m:e>
                        <m:sub>
                          <m:r>
                            <a:rPr lang="en-US" sz="3200" i="1">
                              <a:effectLst/>
                              <a:latin typeface="Cambria Math"/>
                              <a:ea typeface="Calibri"/>
                              <a:cs typeface="Sakkal Majalla"/>
                            </a:rPr>
                            <m:t>2</m:t>
                          </m:r>
                        </m:sub>
                      </m:sSub>
                      <m:r>
                        <a:rPr lang="en-US" sz="3200" i="1">
                          <a:effectLst/>
                          <a:latin typeface="Cambria Math"/>
                          <a:ea typeface="Calibri"/>
                          <a:cs typeface="Sakkal Majalla"/>
                        </a:rPr>
                        <m:t>×</m:t>
                      </m:r>
                      <m:r>
                        <a:rPr lang="en-US" sz="3200" i="1">
                          <a:effectLst/>
                          <a:latin typeface="Cambria Math"/>
                          <a:ea typeface="Calibri"/>
                          <a:cs typeface="Sakkal Majalla"/>
                        </a:rPr>
                        <m:t>𝑙</m:t>
                      </m:r>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𝑀</m:t>
                          </m:r>
                        </m:e>
                        <m:sub>
                          <m:r>
                            <a:rPr lang="en-US" sz="3200" i="1">
                              <a:effectLst/>
                              <a:latin typeface="Cambria Math"/>
                              <a:ea typeface="Calibri"/>
                              <a:cs typeface="Sakkal Majalla"/>
                            </a:rPr>
                            <m:t>𝑁</m:t>
                          </m:r>
                        </m:sub>
                      </m:sSub>
                      <m:r>
                        <a:rPr lang="en-US" sz="3200" i="1">
                          <a:effectLst/>
                          <a:latin typeface="Cambria Math"/>
                          <a:ea typeface="Calibri"/>
                          <a:cs typeface="Sakkal Majalla"/>
                        </a:rPr>
                        <m:t>+</m:t>
                      </m:r>
                      <m:sSub>
                        <m:sSubPr>
                          <m:ctrlPr>
                            <a:rPr lang="en-US" sz="3200" i="1">
                              <a:effectLst/>
                              <a:latin typeface="Cambria Math"/>
                              <a:ea typeface="Calibri"/>
                              <a:cs typeface="Sakkal Majalla"/>
                            </a:rPr>
                          </m:ctrlPr>
                        </m:sSubPr>
                        <m:e>
                          <m:r>
                            <a:rPr lang="en-US" sz="3200" i="1">
                              <a:effectLst/>
                              <a:latin typeface="Cambria Math"/>
                              <a:ea typeface="Calibri"/>
                              <a:cs typeface="Sakkal Majalla"/>
                            </a:rPr>
                            <m:t>𝑀</m:t>
                          </m:r>
                        </m:e>
                        <m:sub>
                          <m:r>
                            <a:rPr lang="en-US" sz="3200" i="1">
                              <a:effectLst/>
                              <a:latin typeface="Cambria Math"/>
                              <a:ea typeface="Calibri"/>
                              <a:cs typeface="Sakkal Majalla"/>
                            </a:rPr>
                            <m:t>𝐹</m:t>
                          </m:r>
                        </m:sub>
                      </m:sSub>
                    </m:oMath>
                  </m:oMathPara>
                </a14:m>
                <a:endParaRPr lang="en-US" sz="2000" dirty="0">
                  <a:effectLst/>
                  <a:latin typeface="Calibri"/>
                  <a:ea typeface="Calibri"/>
                  <a:cs typeface="Arial"/>
                </a:endParaRPr>
              </a:p>
              <a:p>
                <a:pPr lvl="1">
                  <a:lnSpc>
                    <a:spcPct val="130000"/>
                  </a:lnSpc>
                  <a:tabLst>
                    <a:tab pos="0" algn="l"/>
                  </a:tabLst>
                </a:pPr>
                <a:r>
                  <a:rPr lang="ar-EG" sz="2800" b="1" dirty="0">
                    <a:effectLst/>
                    <a:latin typeface="Sakkal Majalla" panose="02000000000000000000" pitchFamily="2" charset="-78"/>
                    <a:ea typeface="Calibri"/>
                    <a:cs typeface="Sakkal Majalla" panose="02000000000000000000" pitchFamily="2" charset="-78"/>
                  </a:rPr>
                  <a:t>ملحوظة:</a:t>
                </a:r>
                <a:r>
                  <a:rPr lang="ar-EG" sz="2800" dirty="0">
                    <a:effectLst/>
                    <a:latin typeface="Sakkal Majalla" panose="02000000000000000000" pitchFamily="2" charset="-78"/>
                    <a:ea typeface="Calibri"/>
                    <a:cs typeface="Sakkal Majalla" panose="02000000000000000000" pitchFamily="2" charset="-78"/>
                  </a:rPr>
                  <a:t> عندما </a:t>
                </a:r>
                <a14:m>
                  <m:oMath xmlns:m="http://schemas.openxmlformats.org/officeDocument/2006/math">
                    <m:d>
                      <m:dPr>
                        <m:ctrlPr>
                          <a:rPr lang="en-US" sz="2400" i="1">
                            <a:effectLst/>
                            <a:latin typeface="Cambria Math"/>
                            <a:ea typeface="Calibri"/>
                            <a:cs typeface="Sakkal Majalla"/>
                          </a:rPr>
                        </m:ctrlPr>
                      </m:dPr>
                      <m:e>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𝑀</m:t>
                            </m:r>
                          </m:e>
                          <m:sub>
                            <m:r>
                              <a:rPr lang="en-US" sz="2400" i="1">
                                <a:effectLst/>
                                <a:latin typeface="Cambria Math"/>
                                <a:ea typeface="Calibri"/>
                                <a:cs typeface="Sakkal Majalla"/>
                              </a:rPr>
                              <m:t>𝐹</m:t>
                            </m:r>
                          </m:sub>
                        </m:sSub>
                        <m:r>
                          <a:rPr lang="en-US" sz="2400" i="1">
                            <a:effectLst/>
                            <a:latin typeface="Cambria Math"/>
                            <a:ea typeface="Calibri"/>
                            <a:cs typeface="Sakkal Majalla"/>
                          </a:rPr>
                          <m:t>&gt;</m:t>
                        </m:r>
                        <m:sSub>
                          <m:sSubPr>
                            <m:ctrlPr>
                              <a:rPr lang="en-US" sz="2400" i="1">
                                <a:effectLst/>
                                <a:latin typeface="Cambria Math"/>
                                <a:ea typeface="Calibri"/>
                                <a:cs typeface="Sakkal Majalla"/>
                              </a:rPr>
                            </m:ctrlPr>
                          </m:sSubPr>
                          <m:e>
                            <m:r>
                              <a:rPr lang="en-US" sz="2400" i="1">
                                <a:effectLst/>
                                <a:latin typeface="Cambria Math"/>
                                <a:ea typeface="Calibri"/>
                                <a:cs typeface="Sakkal Majalla"/>
                              </a:rPr>
                              <m:t>𝑀</m:t>
                            </m:r>
                          </m:e>
                          <m:sub>
                            <m:r>
                              <a:rPr lang="en-US" sz="2400" i="1">
                                <a:effectLst/>
                                <a:latin typeface="Cambria Math"/>
                                <a:ea typeface="Calibri"/>
                                <a:cs typeface="Sakkal Majalla"/>
                              </a:rPr>
                              <m:t>𝑁</m:t>
                            </m:r>
                          </m:sub>
                        </m:sSub>
                      </m:e>
                    </m:d>
                  </m:oMath>
                </a14:m>
                <a:r>
                  <a:rPr lang="ar-EG" sz="2800" dirty="0">
                    <a:effectLst/>
                    <a:latin typeface="Sakkal Majalla" panose="02000000000000000000" pitchFamily="2" charset="-78"/>
                    <a:ea typeface="Calibri"/>
                    <a:cs typeface="Sakkal Majalla" panose="02000000000000000000" pitchFamily="2" charset="-78"/>
                  </a:rPr>
                  <a:t> فإن الفرملة تصبح ذاتية القفل.</a:t>
                </a:r>
                <a:endParaRPr lang="en-US" dirty="0">
                  <a:effectLst/>
                  <a:latin typeface="Sakkal Majalla" panose="02000000000000000000" pitchFamily="2" charset="-78"/>
                  <a:ea typeface="Calibri"/>
                  <a:cs typeface="Sakkal Majalla" panose="02000000000000000000" pitchFamily="2" charset="-78"/>
                </a:endParaRPr>
              </a:p>
            </p:txBody>
          </p:sp>
        </mc:Choice>
        <mc:Fallback>
          <p:sp>
            <p:nvSpPr>
              <p:cNvPr id="3" name="Rectangle 2"/>
              <p:cNvSpPr>
                <a:spLocks noRot="1" noChangeAspect="1" noMove="1" noResize="1" noEditPoints="1" noAdjustHandles="1" noChangeArrowheads="1" noChangeShapeType="1" noTextEdit="1"/>
              </p:cNvSpPr>
              <p:nvPr/>
            </p:nvSpPr>
            <p:spPr>
              <a:xfrm>
                <a:off x="1158630" y="836712"/>
                <a:ext cx="7805857" cy="5638531"/>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5253565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فرملة المركبات </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259632" y="742111"/>
            <a:ext cx="7488832" cy="5693866"/>
          </a:xfrm>
          <a:prstGeom prst="rect">
            <a:avLst/>
          </a:prstGeom>
        </p:spPr>
        <p:txBody>
          <a:bodyPr wrap="square">
            <a:spAutoFit/>
          </a:bodyPr>
          <a:lstStyle/>
          <a:p>
            <a:pPr algn="just">
              <a:lnSpc>
                <a:spcPct val="130000"/>
              </a:lnSpc>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تصنف المركبات ذات العجلات الرباعية تبعا لموضع الفرامل الملحقة بها إلى واحدة من الأصناف التالية:</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marL="914400" lvl="3" indent="-457200" algn="just">
              <a:lnSpc>
                <a:spcPct val="130000"/>
              </a:lnSpc>
              <a:buSzPts val="1800"/>
              <a:buFont typeface="Wingdings" panose="05000000000000000000" pitchFamily="2" charset="2"/>
              <a:buChar char="§"/>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مركبات ذات فرملة على العجل الخلفي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فقط</a:t>
            </a:r>
          </a:p>
          <a:p>
            <a:pPr marL="914400" lvl="3" indent="-457200" algn="just">
              <a:lnSpc>
                <a:spcPct val="130000"/>
              </a:lnSpc>
              <a:buSzPts val="1800"/>
              <a:buFont typeface="Wingdings" panose="05000000000000000000" pitchFamily="2" charset="2"/>
              <a:buChar char="§"/>
              <a:tabLst>
                <a:tab pos="-635" algn="l"/>
              </a:tabLst>
            </a:pP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مركبات </a:t>
            </a:r>
            <a:r>
              <a:rPr lang="ar-EG" sz="2800" dirty="0">
                <a:latin typeface="Cambria Math" panose="02040503050406030204" pitchFamily="18" charset="0"/>
                <a:ea typeface="Cambria Math" panose="02040503050406030204" pitchFamily="18" charset="0"/>
                <a:cs typeface="Sakkal Majalla" panose="02000000000000000000" pitchFamily="2" charset="-78"/>
              </a:rPr>
              <a:t>ذات فرملة على العجل الأمامي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فقط</a:t>
            </a:r>
          </a:p>
          <a:p>
            <a:pPr marL="914400" lvl="3" indent="-457200" algn="just">
              <a:lnSpc>
                <a:spcPct val="130000"/>
              </a:lnSpc>
              <a:buSzPts val="1800"/>
              <a:buFont typeface="Wingdings" panose="05000000000000000000" pitchFamily="2" charset="2"/>
              <a:buChar char="§"/>
              <a:tabLst>
                <a:tab pos="-635" algn="l"/>
              </a:tabLst>
            </a:pP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مركبات </a:t>
            </a:r>
            <a:r>
              <a:rPr lang="ar-EG" sz="2800" dirty="0">
                <a:latin typeface="Cambria Math" panose="02040503050406030204" pitchFamily="18" charset="0"/>
                <a:ea typeface="Cambria Math" panose="02040503050406030204" pitchFamily="18" charset="0"/>
                <a:cs typeface="Sakkal Majalla" panose="02000000000000000000" pitchFamily="2" charset="-78"/>
              </a:rPr>
              <a:t>ذات فرملة على العجل الأمامي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والخلفي</a:t>
            </a:r>
            <a:endParaRPr lang="en-US" dirty="0">
              <a:latin typeface="Cambria Math" panose="02040503050406030204" pitchFamily="18" charset="0"/>
              <a:ea typeface="Cambria Math" panose="02040503050406030204" pitchFamily="18" charset="0"/>
              <a:cs typeface="Sakkal Majalla" panose="02000000000000000000" pitchFamily="2" charset="-78"/>
            </a:endParaRPr>
          </a:p>
          <a:p>
            <a:pPr algn="just">
              <a:lnSpc>
                <a:spcPct val="130000"/>
              </a:lnSpc>
              <a:tabLst>
                <a:tab pos="-635" algn="l"/>
              </a:tabLst>
            </a:pPr>
            <a:r>
              <a:rPr lang="ar-EG" sz="2800" spc="-20" dirty="0">
                <a:latin typeface="Cambria Math" panose="02040503050406030204" pitchFamily="18" charset="0"/>
                <a:ea typeface="Cambria Math" panose="02040503050406030204" pitchFamily="18" charset="0"/>
                <a:cs typeface="Sakkal Majalla" panose="02000000000000000000" pitchFamily="2" charset="-78"/>
              </a:rPr>
              <a:t>في كل الأصناف السابقة يكون المطلوب تقدير التباطئ </a:t>
            </a:r>
            <a:r>
              <a:rPr lang="en-US" sz="2400" i="1" spc="-20" dirty="0">
                <a:latin typeface="Cambria Math" panose="02040503050406030204" pitchFamily="18" charset="0"/>
                <a:ea typeface="Cambria Math" panose="02040503050406030204" pitchFamily="18" charset="0"/>
                <a:cs typeface="Sakkal Majalla" panose="02000000000000000000" pitchFamily="2" charset="-78"/>
              </a:rPr>
              <a:t>Retardation</a:t>
            </a:r>
            <a:r>
              <a:rPr lang="en-US" sz="2800" spc="-20" dirty="0">
                <a:latin typeface="Cambria Math" panose="02040503050406030204" pitchFamily="18" charset="0"/>
                <a:ea typeface="Cambria Math" panose="02040503050406030204" pitchFamily="18" charset="0"/>
                <a:cs typeface="Sakkal Majalla" panose="02000000000000000000" pitchFamily="2" charset="-78"/>
              </a:rPr>
              <a:t> </a:t>
            </a:r>
            <a:r>
              <a:rPr lang="ar-EG" sz="2800" spc="-20" dirty="0">
                <a:latin typeface="Cambria Math" panose="02040503050406030204" pitchFamily="18" charset="0"/>
                <a:ea typeface="Cambria Math" panose="02040503050406030204" pitchFamily="18" charset="0"/>
                <a:cs typeface="Sakkal Majalla" panose="02000000000000000000" pitchFamily="2" charset="-78"/>
              </a:rPr>
              <a:t>التي تحدثه الفرملة للمركبة ومن ثم فإن المشكلة تعتبر ديناميكية ويمكن تحويلها إلى مشكلة إستاتيكية عند تحليل القوى الفعلية التي تؤثر على المركبة وذلك عن طريق إستخدام قوة القصور الذاتي </a:t>
            </a:r>
            <a:r>
              <a:rPr lang="en-US" sz="2400" i="1" spc="-20" dirty="0">
                <a:latin typeface="Cambria Math" panose="02040503050406030204" pitchFamily="18" charset="0"/>
                <a:ea typeface="Cambria Math" panose="02040503050406030204" pitchFamily="18" charset="0"/>
                <a:cs typeface="Sakkal Majalla" panose="02000000000000000000" pitchFamily="2" charset="-78"/>
              </a:rPr>
              <a:t>Inertia Force</a:t>
            </a:r>
            <a:r>
              <a:rPr lang="ar-EG" sz="2800" spc="-20" dirty="0">
                <a:latin typeface="Cambria Math" panose="02040503050406030204" pitchFamily="18" charset="0"/>
                <a:ea typeface="Cambria Math" panose="02040503050406030204" pitchFamily="18" charset="0"/>
                <a:cs typeface="Sakkal Majalla" panose="02000000000000000000" pitchFamily="2" charset="-78"/>
              </a:rPr>
              <a:t> وهي القوة التي تساوي في المقدار وتضاد في الإتجاه قوة الفرملة التي تسبب التباطئ للمركبة. </a:t>
            </a:r>
            <a:endParaRPr lang="en-US"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4271276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الخلفي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113079"/>
            <a:ext cx="525658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87624" y="4581128"/>
            <a:ext cx="7560840" cy="1532727"/>
          </a:xfrm>
          <a:prstGeom prst="rect">
            <a:avLst/>
          </a:prstGeom>
        </p:spPr>
        <p:txBody>
          <a:bodyPr wrap="square">
            <a:spAutoFit/>
          </a:bodyPr>
          <a:lstStyle/>
          <a:p>
            <a:pPr algn="just">
              <a:lnSpc>
                <a:spcPct val="130000"/>
              </a:lnSpc>
              <a:tabLst>
                <a:tab pos="-635" algn="l"/>
              </a:tabLst>
            </a:pPr>
            <a:r>
              <a:rPr lang="ar-EG" sz="2400" dirty="0">
                <a:latin typeface="Cambria Math"/>
                <a:ea typeface="Calibri"/>
                <a:cs typeface="Sakkal Majalla"/>
              </a:rPr>
              <a:t>يعتبر هذا النوع من المواضع للفرامل هو النوع التقليدي ومن الشكل نلاحظ أن قوة الفرملة الكلية </a:t>
            </a:r>
            <a:r>
              <a:rPr lang="en-US" sz="2000" dirty="0">
                <a:effectLst/>
                <a:latin typeface="Cambria Math"/>
                <a:ea typeface="Calibri"/>
                <a:cs typeface="Sakkal Majalla"/>
              </a:rPr>
              <a:t>(F</a:t>
            </a:r>
            <a:r>
              <a:rPr lang="en-US" sz="2000" baseline="-25000" dirty="0">
                <a:effectLst/>
                <a:latin typeface="Cambria Math"/>
                <a:ea typeface="Calibri"/>
                <a:cs typeface="Sakkal Majalla"/>
              </a:rPr>
              <a:t>B</a:t>
            </a:r>
            <a:r>
              <a:rPr lang="en-US" sz="2000" dirty="0">
                <a:effectLst/>
                <a:latin typeface="Cambria Math"/>
                <a:ea typeface="Calibri"/>
                <a:cs typeface="Sakkal Majalla"/>
              </a:rPr>
              <a:t>)</a:t>
            </a:r>
            <a:r>
              <a:rPr lang="en-US" sz="2000" dirty="0">
                <a:effectLst/>
                <a:latin typeface="Sakkal Majalla"/>
                <a:ea typeface="Calibri"/>
                <a:cs typeface="Arial"/>
              </a:rPr>
              <a:t> </a:t>
            </a:r>
            <a:r>
              <a:rPr lang="ar-EG" sz="2000" dirty="0" smtClean="0">
                <a:effectLst/>
                <a:latin typeface="Sakkal Majalla"/>
                <a:ea typeface="Calibri"/>
                <a:cs typeface="Arial"/>
              </a:rPr>
              <a:t> </a:t>
            </a:r>
            <a:r>
              <a:rPr lang="ar-EG" sz="2400" dirty="0" smtClean="0">
                <a:effectLst/>
                <a:latin typeface="Cambria Math"/>
                <a:ea typeface="Calibri"/>
                <a:cs typeface="Sakkal Majalla"/>
              </a:rPr>
              <a:t>والتي </a:t>
            </a:r>
            <a:r>
              <a:rPr lang="ar-EG" sz="2400" dirty="0">
                <a:effectLst/>
                <a:latin typeface="Cambria Math"/>
                <a:ea typeface="Calibri"/>
                <a:cs typeface="Sakkal Majalla"/>
              </a:rPr>
              <a:t>تؤثر على العجل الخلفي نتيجة التأثير بالفرملة عليها تكون أقصى قيمة لها </a:t>
            </a:r>
            <a:r>
              <a:rPr lang="en-US" sz="2000" dirty="0">
                <a:effectLst/>
                <a:latin typeface="Cambria Math"/>
                <a:ea typeface="Calibri"/>
                <a:cs typeface="Sakkal Majalla"/>
              </a:rPr>
              <a:t>(</a:t>
            </a:r>
            <a:r>
              <a:rPr lang="en-US" sz="2000" dirty="0">
                <a:effectLst/>
                <a:latin typeface="Cambria Math"/>
                <a:ea typeface="Calibri"/>
                <a:cs typeface="Sakkal Majalla"/>
                <a:sym typeface="Symbol"/>
              </a:rPr>
              <a:t></a:t>
            </a:r>
            <a:r>
              <a:rPr lang="en-US" sz="2000" dirty="0">
                <a:effectLst/>
                <a:latin typeface="Cambria Math"/>
                <a:ea typeface="Calibri"/>
                <a:cs typeface="Sakkal Majalla"/>
              </a:rPr>
              <a:t>.R</a:t>
            </a:r>
            <a:r>
              <a:rPr lang="en-US" sz="2000" baseline="-25000" dirty="0">
                <a:effectLst/>
                <a:latin typeface="Cambria Math"/>
                <a:ea typeface="Calibri"/>
                <a:cs typeface="Sakkal Majalla"/>
              </a:rPr>
              <a:t>B</a:t>
            </a:r>
            <a:r>
              <a:rPr lang="en-US" sz="2000" dirty="0" smtClean="0">
                <a:effectLst/>
                <a:latin typeface="Cambria Math"/>
                <a:ea typeface="Calibri"/>
                <a:cs typeface="Sakkal Majalla"/>
              </a:rPr>
              <a:t>)</a:t>
            </a:r>
            <a:endParaRPr lang="en-US" sz="1400" dirty="0">
              <a:effectLst/>
              <a:latin typeface="Calibri"/>
              <a:ea typeface="Calibri"/>
              <a:cs typeface="Arial"/>
            </a:endParaRPr>
          </a:p>
        </p:txBody>
      </p:sp>
    </p:spTree>
    <p:extLst>
      <p:ext uri="{BB962C8B-B14F-4D97-AF65-F5344CB8AC3E}">
        <p14:creationId xmlns:p14="http://schemas.microsoft.com/office/powerpoint/2010/main" val="1111983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الخلفي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80728"/>
                <a:ext cx="7272808" cy="4939814"/>
              </a:xfrm>
              <a:prstGeom prst="rect">
                <a:avLst/>
              </a:prstGeom>
            </p:spPr>
            <p:txBody>
              <a:bodyPr wrap="square">
                <a:spAutoFit/>
              </a:bodyPr>
              <a:lstStyle/>
              <a:p>
                <a:pPr algn="just">
                  <a:lnSpc>
                    <a:spcPct val="150000"/>
                  </a:lnSpc>
                  <a:tabLst>
                    <a:tab pos="-635" algn="l"/>
                  </a:tabLst>
                </a:pPr>
                <a:r>
                  <a:rPr lang="ar-EG" sz="2800" dirty="0" smtClean="0">
                    <a:effectLst/>
                    <a:latin typeface="Cambria Math"/>
                    <a:ea typeface="Calibri"/>
                    <a:cs typeface="Sakkal Majalla"/>
                  </a:rPr>
                  <a:t>بعمل </a:t>
                </a:r>
                <a:r>
                  <a:rPr lang="ar-EG" sz="2800" dirty="0">
                    <a:effectLst/>
                    <a:latin typeface="Cambria Math"/>
                    <a:ea typeface="Calibri"/>
                    <a:cs typeface="Sakkal Majalla"/>
                  </a:rPr>
                  <a:t>توازن للقوى المؤثرة على المركبة لتقدير التباطئ نحصل على مايلي:</a:t>
                </a:r>
                <a:endParaRPr lang="en-US"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a:t>
                </a:r>
                <a:r>
                  <a:rPr lang="ar-EG" sz="2800" dirty="0">
                    <a:latin typeface="Cambria Math"/>
                    <a:ea typeface="Calibri"/>
                    <a:cs typeface="Sakkal Majalla"/>
                  </a:rPr>
                  <a:t>تحليل </a:t>
                </a:r>
                <a:r>
                  <a:rPr lang="ar-EG" sz="2800" dirty="0">
                    <a:latin typeface="Cambria Math"/>
                    <a:ea typeface="Calibri"/>
                    <a:cs typeface="Sakkal Majalla"/>
                  </a:rPr>
                  <a:t>القوى في الإتجاه الموازي للمستوى المائل</a:t>
                </a:r>
                <a:endParaRPr lang="en-US" sz="2800" dirty="0">
                  <a:latin typeface="Cambria Math"/>
                  <a:ea typeface="Calibri"/>
                  <a:cs typeface="Sakkal Majalla"/>
                </a:endParaRPr>
              </a:p>
              <a:p>
                <a:pPr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𝛼</m:t>
                          </m:r>
                        </m:e>
                      </m:func>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𝑎</m:t>
                      </m:r>
                    </m:oMath>
                  </m:oMathPara>
                </a14:m>
                <a:endParaRPr lang="en-US"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تحليل </a:t>
                </a:r>
                <a:r>
                  <a:rPr lang="ar-EG" sz="2800" dirty="0">
                    <a:effectLst/>
                    <a:latin typeface="Cambria Math"/>
                    <a:ea typeface="Calibri"/>
                    <a:cs typeface="Sakkal Majalla"/>
                  </a:rPr>
                  <a:t>القوى في الإتجاه العمودي على المستوى المائل</a:t>
                </a:r>
                <a:endParaRPr lang="en-US" dirty="0">
                  <a:effectLst/>
                  <a:latin typeface="Calibri"/>
                  <a:ea typeface="Calibri"/>
                  <a:cs typeface="Arial"/>
                </a:endParaRPr>
              </a:p>
              <a:p>
                <a:pPr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𝐵</m:t>
                          </m:r>
                        </m:sub>
                      </m:sSub>
                      <m:r>
                        <a:rPr lang="en-US" sz="2800" i="1">
                          <a:effectLst/>
                          <a:latin typeface="Cambria Math"/>
                          <a:ea typeface="Calibri"/>
                          <a:cs typeface="Sakkal Majalla"/>
                        </a:rPr>
                        <m:t>= </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r>
                            <a:rPr lang="en-US" sz="2800" i="1">
                              <a:effectLst/>
                              <a:latin typeface="Cambria Math"/>
                              <a:ea typeface="Calibri"/>
                              <a:cs typeface="Sakkal Majalla"/>
                            </a:rPr>
                            <m:t>𝛼</m:t>
                          </m:r>
                        </m:e>
                      </m:func>
                    </m:oMath>
                  </m:oMathPara>
                </a14:m>
                <a:endParaRPr lang="ar-EG" sz="1600" dirty="0" smtClean="0">
                  <a:effectLst/>
                  <a:latin typeface="Calibri"/>
                  <a:ea typeface="Calibri"/>
                  <a:cs typeface="Arial"/>
                </a:endParaRPr>
              </a:p>
              <a:p>
                <a:pPr marL="450850" lvl="0" algn="just">
                  <a:lnSpc>
                    <a:spcPct val="150000"/>
                  </a:lnSpc>
                  <a:buFont typeface="Wingdings"/>
                  <a:buChar char=""/>
                  <a:tabLst>
                    <a:tab pos="-635" algn="l"/>
                  </a:tabLst>
                </a:pPr>
                <a:r>
                  <a:rPr lang="ar-EG" sz="2800" dirty="0" smtClean="0">
                    <a:latin typeface="Cambria Math"/>
                    <a:ea typeface="Calibri"/>
                    <a:cs typeface="Sakkal Majalla"/>
                  </a:rPr>
                  <a:t> أخذ </a:t>
                </a:r>
                <a:r>
                  <a:rPr lang="ar-EG" sz="2800" dirty="0">
                    <a:latin typeface="Cambria Math"/>
                    <a:ea typeface="Calibri"/>
                    <a:cs typeface="Sakkal Majalla"/>
                  </a:rPr>
                  <a:t>العزوم حول النقطة </a:t>
                </a:r>
                <a:r>
                  <a:rPr lang="en-US" sz="2800" dirty="0">
                    <a:latin typeface="Cambria Math"/>
                    <a:ea typeface="Calibri"/>
                    <a:cs typeface="Sakkal Majalla"/>
                  </a:rPr>
                  <a:t>G </a:t>
                </a:r>
                <a:r>
                  <a:rPr lang="ar-EG" sz="2800" dirty="0" smtClean="0">
                    <a:latin typeface="Cambria Math"/>
                    <a:ea typeface="Calibri"/>
                    <a:cs typeface="Sakkal Majalla"/>
                  </a:rPr>
                  <a:t> (</a:t>
                </a:r>
                <a:r>
                  <a:rPr lang="ar-EG" sz="2800" dirty="0">
                    <a:latin typeface="Cambria Math"/>
                    <a:ea typeface="Calibri"/>
                    <a:cs typeface="Sakkal Majalla"/>
                  </a:rPr>
                  <a:t>مركز الثقل للمركبة)</a:t>
                </a:r>
                <a:endParaRPr lang="en-US" sz="2800" dirty="0">
                  <a:latin typeface="Cambria Math"/>
                  <a:ea typeface="Calibri"/>
                  <a:cs typeface="Sakkal Majalla"/>
                </a:endParaRPr>
              </a:p>
              <a:p>
                <a:pPr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latin typeface="Cambria Math"/>
                              <a:ea typeface="Calibri"/>
                              <a:cs typeface="Sakkal Majalla"/>
                            </a:rPr>
                            <m:t>𝐹</m:t>
                          </m:r>
                        </m:e>
                        <m:sub>
                          <m:r>
                            <a:rPr lang="en-US" sz="2800" i="1">
                              <a:latin typeface="Cambria Math"/>
                              <a:ea typeface="Calibri"/>
                              <a:cs typeface="Sakkal Majalla"/>
                            </a:rPr>
                            <m:t>𝐵</m:t>
                          </m:r>
                        </m:sub>
                      </m:sSub>
                      <m:r>
                        <a:rPr lang="en-US" sz="2800" i="1">
                          <a:latin typeface="Cambria Math"/>
                          <a:ea typeface="Calibri"/>
                          <a:cs typeface="Sakkal Majalla"/>
                        </a:rPr>
                        <m:t>×</m:t>
                      </m:r>
                      <m:r>
                        <a:rPr lang="en-US" sz="2800" i="1">
                          <a:latin typeface="Cambria Math"/>
                          <a:ea typeface="Calibri"/>
                          <a:cs typeface="Sakkal Majalla"/>
                        </a:rPr>
                        <m:t>h</m:t>
                      </m:r>
                      <m:r>
                        <a:rPr lang="en-US" sz="2800" i="1">
                          <a:latin typeface="Cambria Math"/>
                          <a:ea typeface="Calibri"/>
                          <a:cs typeface="Sakkal Majalla"/>
                        </a:rPr>
                        <m:t>+</m:t>
                      </m:r>
                      <m:sSub>
                        <m:sSubPr>
                          <m:ctrlPr>
                            <a:rPr lang="en-US" sz="2800" i="1">
                              <a:latin typeface="Cambria Math"/>
                              <a:ea typeface="Calibri"/>
                              <a:cs typeface="Sakkal Majalla"/>
                            </a:rPr>
                          </m:ctrlPr>
                        </m:sSubPr>
                        <m:e>
                          <m:r>
                            <a:rPr lang="en-US" sz="2800" i="1">
                              <a:latin typeface="Cambria Math"/>
                              <a:ea typeface="Calibri"/>
                              <a:cs typeface="Sakkal Majalla"/>
                            </a:rPr>
                            <m:t>𝑅</m:t>
                          </m:r>
                        </m:e>
                        <m:sub>
                          <m:r>
                            <a:rPr lang="en-US" sz="2800" i="1">
                              <a:latin typeface="Cambria Math"/>
                              <a:ea typeface="Calibri"/>
                              <a:cs typeface="Sakkal Majalla"/>
                            </a:rPr>
                            <m:t>𝐵</m:t>
                          </m:r>
                        </m:sub>
                      </m:sSub>
                      <m:r>
                        <a:rPr lang="en-US" sz="2800" i="1">
                          <a:latin typeface="Cambria Math"/>
                          <a:ea typeface="Calibri"/>
                          <a:cs typeface="Sakkal Majalla"/>
                        </a:rPr>
                        <m:t>×</m:t>
                      </m:r>
                      <m:r>
                        <a:rPr lang="en-US" sz="2800" i="1">
                          <a:latin typeface="Cambria Math"/>
                          <a:ea typeface="Calibri"/>
                          <a:cs typeface="Sakkal Majalla"/>
                        </a:rPr>
                        <m:t>𝑥</m:t>
                      </m:r>
                      <m:r>
                        <a:rPr lang="en-US" sz="2800" i="1">
                          <a:latin typeface="Cambria Math"/>
                          <a:ea typeface="Calibri"/>
                          <a:cs typeface="Sakkal Majalla"/>
                        </a:rPr>
                        <m:t>= </m:t>
                      </m:r>
                      <m:sSub>
                        <m:sSubPr>
                          <m:ctrlPr>
                            <a:rPr lang="en-US" sz="2800" i="1">
                              <a:latin typeface="Cambria Math"/>
                              <a:ea typeface="Calibri"/>
                              <a:cs typeface="Sakkal Majalla"/>
                            </a:rPr>
                          </m:ctrlPr>
                        </m:sSubPr>
                        <m:e>
                          <m:r>
                            <a:rPr lang="en-US" sz="2800" i="1">
                              <a:latin typeface="Cambria Math"/>
                              <a:ea typeface="Calibri"/>
                              <a:cs typeface="Sakkal Majalla"/>
                            </a:rPr>
                            <m:t>𝑅</m:t>
                          </m:r>
                        </m:e>
                        <m:sub>
                          <m:r>
                            <a:rPr lang="en-US" sz="2800" i="1">
                              <a:latin typeface="Cambria Math"/>
                              <a:ea typeface="Calibri"/>
                              <a:cs typeface="Sakkal Majalla"/>
                            </a:rPr>
                            <m:t>𝐴</m:t>
                          </m:r>
                        </m:sub>
                      </m:sSub>
                      <m:d>
                        <m:dPr>
                          <m:ctrlPr>
                            <a:rPr lang="en-US" sz="2800" i="1">
                              <a:latin typeface="Cambria Math"/>
                              <a:ea typeface="Calibri"/>
                              <a:cs typeface="Sakkal Majalla"/>
                            </a:rPr>
                          </m:ctrlPr>
                        </m:dPr>
                        <m:e>
                          <m:r>
                            <a:rPr lang="en-US" sz="2800" i="1">
                              <a:latin typeface="Cambria Math"/>
                              <a:ea typeface="Calibri"/>
                              <a:cs typeface="Sakkal Majalla"/>
                            </a:rPr>
                            <m:t>𝐿</m:t>
                          </m:r>
                          <m:r>
                            <a:rPr lang="en-US" sz="2800" i="1">
                              <a:latin typeface="Cambria Math"/>
                              <a:ea typeface="Calibri"/>
                              <a:cs typeface="Sakkal Majalla"/>
                            </a:rPr>
                            <m:t>−</m:t>
                          </m:r>
                          <m:r>
                            <a:rPr lang="en-US" sz="2800" i="1">
                              <a:latin typeface="Cambria Math"/>
                              <a:ea typeface="Calibri"/>
                              <a:cs typeface="Sakkal Majalla"/>
                            </a:rPr>
                            <m:t>𝑥</m:t>
                          </m:r>
                        </m:e>
                      </m:d>
                    </m:oMath>
                  </m:oMathPara>
                </a14:m>
                <a:endParaRPr lang="en-US" sz="2800" i="1" dirty="0">
                  <a:latin typeface="Cambria Math"/>
                  <a:ea typeface="Calibri"/>
                  <a:cs typeface="Sakkal Majalla"/>
                </a:endParaRPr>
              </a:p>
              <a:p>
                <a:pPr>
                  <a:lnSpc>
                    <a:spcPct val="15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80728"/>
                <a:ext cx="7272808" cy="4939814"/>
              </a:xfrm>
              <a:prstGeom prst="rect">
                <a:avLst/>
              </a:prstGeom>
              <a:blipFill rotWithShape="1">
                <a:blip r:embed="rId2"/>
                <a:stretch>
                  <a:fillRect l="-671" r="-1760"/>
                </a:stretch>
              </a:blipFill>
            </p:spPr>
            <p:txBody>
              <a:bodyPr/>
              <a:lstStyle/>
              <a:p>
                <a:r>
                  <a:rPr lang="ar-EG">
                    <a:noFill/>
                  </a:rPr>
                  <a:t> </a:t>
                </a:r>
              </a:p>
            </p:txBody>
          </p:sp>
        </mc:Fallback>
      </mc:AlternateContent>
    </p:spTree>
    <p:extLst>
      <p:ext uri="{BB962C8B-B14F-4D97-AF65-F5344CB8AC3E}">
        <p14:creationId xmlns:p14="http://schemas.microsoft.com/office/powerpoint/2010/main" val="27124655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الخلفي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08720"/>
                <a:ext cx="7560840" cy="6108595"/>
              </a:xfrm>
              <a:prstGeom prst="rect">
                <a:avLst/>
              </a:prstGeom>
            </p:spPr>
            <p:txBody>
              <a:bodyPr wrap="square">
                <a:spAutoFit/>
              </a:bodyPr>
              <a:lstStyle/>
              <a:p>
                <a:pPr marL="1079500" lvl="2" algn="just">
                  <a:lnSpc>
                    <a:spcPct val="150000"/>
                  </a:lnSpc>
                  <a:tabLst>
                    <a:tab pos="-635" algn="l"/>
                  </a:tabLst>
                </a:pPr>
                <a:r>
                  <a:rPr lang="en-US" sz="2800" dirty="0">
                    <a:solidFill>
                      <a:prstClr val="black"/>
                    </a:solidFill>
                    <a:latin typeface="Cambria Math"/>
                    <a:ea typeface="Calibri"/>
                    <a:cs typeface="Sakkal Majalla"/>
                    <a:sym typeface="Symbol"/>
                  </a:rPr>
                  <a:t></a:t>
                </a:r>
                <a:r>
                  <a:rPr lang="en-US" sz="2800" dirty="0">
                    <a:solidFill>
                      <a:prstClr val="black"/>
                    </a:solidFill>
                    <a:latin typeface="Cambria Math"/>
                    <a:ea typeface="Calibri"/>
                    <a:cs typeface="Sakkal Majalla"/>
                  </a:rPr>
                  <a:t> </a:t>
                </a:r>
                <a:r>
                  <a:rPr lang="ar-EG" sz="2800" dirty="0">
                    <a:solidFill>
                      <a:prstClr val="black"/>
                    </a:solidFill>
                    <a:latin typeface="Cambria Math"/>
                    <a:ea typeface="Calibri"/>
                    <a:cs typeface="Sakkal Majalla"/>
                  </a:rPr>
                  <a:t> قوة </a:t>
                </a:r>
                <a:r>
                  <a:rPr lang="ar-EG" sz="2800" dirty="0">
                    <a:solidFill>
                      <a:prstClr val="black"/>
                    </a:solidFill>
                    <a:latin typeface="Cambria Math"/>
                    <a:ea typeface="Calibri"/>
                    <a:cs typeface="Sakkal Majalla"/>
                  </a:rPr>
                  <a:t>رد الفعل العمودية عند النقطة </a:t>
                </a:r>
                <a:r>
                  <a:rPr lang="en-US" sz="2800" dirty="0">
                    <a:solidFill>
                      <a:prstClr val="black"/>
                    </a:solidFill>
                    <a:latin typeface="Cambria Math"/>
                    <a:ea typeface="Calibri"/>
                    <a:cs typeface="Sakkal Majalla"/>
                  </a:rPr>
                  <a:t>B</a:t>
                </a:r>
              </a:p>
              <a:p>
                <a:pPr lvl="0"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a:ea typeface="Calibri"/>
                              <a:cs typeface="Sakkal Majalla"/>
                            </a:rPr>
                          </m:ctrlPr>
                        </m:sSubPr>
                        <m:e>
                          <m:r>
                            <a:rPr lang="en-US" sz="2400" i="1">
                              <a:solidFill>
                                <a:prstClr val="black"/>
                              </a:solidFill>
                              <a:latin typeface="Cambria Math"/>
                              <a:ea typeface="Calibri"/>
                              <a:cs typeface="Sakkal Majalla"/>
                            </a:rPr>
                            <m:t>𝑅</m:t>
                          </m:r>
                        </m:e>
                        <m:sub>
                          <m:r>
                            <a:rPr lang="en-US" sz="2400" i="1">
                              <a:solidFill>
                                <a:prstClr val="black"/>
                              </a:solidFill>
                              <a:latin typeface="Cambria Math"/>
                              <a:ea typeface="Calibri"/>
                              <a:cs typeface="Sakkal Majalla"/>
                            </a:rPr>
                            <m:t>𝐵</m:t>
                          </m:r>
                        </m:sub>
                      </m:sSub>
                      <m:r>
                        <a:rPr lang="en-US" sz="2400" i="1">
                          <a:solidFill>
                            <a:prstClr val="black"/>
                          </a:solidFill>
                          <a:latin typeface="Cambria Math"/>
                          <a:ea typeface="Calibri"/>
                          <a:cs typeface="Sakkal Majalla"/>
                        </a:rPr>
                        <m:t>=</m:t>
                      </m:r>
                      <m:f>
                        <m:fPr>
                          <m:ctrlPr>
                            <a:rPr lang="en-US" sz="2400" i="1">
                              <a:solidFill>
                                <a:prstClr val="black"/>
                              </a:solidFill>
                              <a:latin typeface="Cambria Math"/>
                              <a:ea typeface="Calibri"/>
                              <a:cs typeface="Sakkal Majalla"/>
                            </a:rPr>
                          </m:ctrlPr>
                        </m:fPr>
                        <m:num>
                          <m:r>
                            <a:rPr lang="en-US" sz="2400" i="1">
                              <a:solidFill>
                                <a:prstClr val="black"/>
                              </a:solidFill>
                              <a:latin typeface="Cambria Math"/>
                              <a:ea typeface="Calibri"/>
                              <a:cs typeface="Sakkal Majalla"/>
                            </a:rPr>
                            <m:t>𝑚</m:t>
                          </m:r>
                          <m:r>
                            <a:rPr lang="en-US" sz="2400" i="1">
                              <a:solidFill>
                                <a:prstClr val="black"/>
                              </a:solidFill>
                              <a:latin typeface="Cambria Math"/>
                              <a:ea typeface="Calibri"/>
                              <a:cs typeface="Sakkal Majalla"/>
                            </a:rPr>
                            <m:t>.</m:t>
                          </m:r>
                          <m:r>
                            <a:rPr lang="en-US" sz="2400" i="1">
                              <a:solidFill>
                                <a:prstClr val="black"/>
                              </a:solidFill>
                              <a:latin typeface="Cambria Math"/>
                              <a:ea typeface="Calibri"/>
                              <a:cs typeface="Sakkal Majalla"/>
                            </a:rPr>
                            <m:t>𝑔</m:t>
                          </m:r>
                          <m:r>
                            <a:rPr lang="en-US" sz="2400" i="1">
                              <a:solidFill>
                                <a:prstClr val="black"/>
                              </a:solidFill>
                              <a:latin typeface="Cambria Math"/>
                              <a:ea typeface="Calibri"/>
                              <a:cs typeface="Sakkal Majalla"/>
                            </a:rPr>
                            <m:t>.</m:t>
                          </m:r>
                          <m:func>
                            <m:funcPr>
                              <m:ctrlPr>
                                <a:rPr lang="en-US" sz="2400" i="1">
                                  <a:solidFill>
                                    <a:prstClr val="black"/>
                                  </a:solidFill>
                                  <a:latin typeface="Cambria Math"/>
                                  <a:ea typeface="Calibri"/>
                                  <a:cs typeface="Sakkal Majalla"/>
                                </a:rPr>
                              </m:ctrlPr>
                            </m:funcPr>
                            <m:fName>
                              <m:r>
                                <a:rPr lang="en-US" sz="2400" i="1">
                                  <a:solidFill>
                                    <a:prstClr val="black"/>
                                  </a:solidFill>
                                  <a:latin typeface="Cambria Math"/>
                                  <a:ea typeface="Calibri"/>
                                  <a:cs typeface="Sakkal Majalla"/>
                                </a:rPr>
                                <m:t>𝑐𝑜𝑠</m:t>
                              </m:r>
                            </m:fName>
                            <m:e>
                              <m:r>
                                <a:rPr lang="en-US" sz="2400" i="1">
                                  <a:solidFill>
                                    <a:prstClr val="black"/>
                                  </a:solidFill>
                                  <a:latin typeface="Cambria Math"/>
                                  <a:ea typeface="Calibri"/>
                                  <a:cs typeface="Sakkal Majalla"/>
                                </a:rPr>
                                <m:t>𝛼</m:t>
                              </m:r>
                            </m:e>
                          </m:func>
                          <m:d>
                            <m:dPr>
                              <m:ctrlPr>
                                <a:rPr lang="en-US" sz="2400" i="1">
                                  <a:solidFill>
                                    <a:prstClr val="black"/>
                                  </a:solidFill>
                                  <a:latin typeface="Cambria Math"/>
                                  <a:ea typeface="Calibri"/>
                                  <a:cs typeface="Sakkal Majalla"/>
                                </a:rPr>
                              </m:ctrlPr>
                            </m:dPr>
                            <m:e>
                              <m:r>
                                <a:rPr lang="en-US" sz="2400" i="1">
                                  <a:solidFill>
                                    <a:prstClr val="black"/>
                                  </a:solidFill>
                                  <a:latin typeface="Cambria Math"/>
                                  <a:ea typeface="Calibri"/>
                                  <a:cs typeface="Sakkal Majalla"/>
                                </a:rPr>
                                <m:t>𝐿</m:t>
                              </m:r>
                              <m:r>
                                <a:rPr lang="en-US" sz="2400" i="1">
                                  <a:solidFill>
                                    <a:prstClr val="black"/>
                                  </a:solidFill>
                                  <a:latin typeface="Cambria Math"/>
                                  <a:ea typeface="Calibri"/>
                                  <a:cs typeface="Sakkal Majalla"/>
                                </a:rPr>
                                <m:t>−</m:t>
                              </m:r>
                              <m:r>
                                <a:rPr lang="en-US" sz="2400" i="1">
                                  <a:solidFill>
                                    <a:prstClr val="black"/>
                                  </a:solidFill>
                                  <a:latin typeface="Cambria Math"/>
                                  <a:ea typeface="Calibri"/>
                                  <a:cs typeface="Sakkal Majalla"/>
                                </a:rPr>
                                <m:t>𝑥</m:t>
                              </m:r>
                            </m:e>
                          </m:d>
                        </m:num>
                        <m:den>
                          <m:r>
                            <a:rPr lang="en-US" sz="2400" i="1">
                              <a:solidFill>
                                <a:prstClr val="black"/>
                              </a:solidFill>
                              <a:latin typeface="Cambria Math"/>
                              <a:ea typeface="Calibri"/>
                              <a:cs typeface="Sakkal Majalla"/>
                            </a:rPr>
                            <m:t>(</m:t>
                          </m:r>
                          <m:r>
                            <a:rPr lang="en-US" sz="2400" i="1">
                              <a:solidFill>
                                <a:prstClr val="black"/>
                              </a:solidFill>
                              <a:latin typeface="Cambria Math"/>
                              <a:ea typeface="Calibri"/>
                              <a:cs typeface="Sakkal Majalla"/>
                            </a:rPr>
                            <m:t>𝐿</m:t>
                          </m:r>
                          <m:r>
                            <a:rPr lang="en-US" sz="2400" i="1">
                              <a:solidFill>
                                <a:prstClr val="black"/>
                              </a:solidFill>
                              <a:latin typeface="Cambria Math"/>
                              <a:ea typeface="Calibri"/>
                              <a:cs typeface="Sakkal Majalla"/>
                            </a:rPr>
                            <m:t>+</m:t>
                          </m:r>
                          <m:r>
                            <a:rPr lang="en-US" sz="2400" i="1">
                              <a:solidFill>
                                <a:prstClr val="black"/>
                              </a:solidFill>
                              <a:latin typeface="Cambria Math"/>
                              <a:ea typeface="Calibri"/>
                              <a:cs typeface="Sakkal Majalla"/>
                            </a:rPr>
                            <m:t>𝜇</m:t>
                          </m:r>
                          <m:r>
                            <a:rPr lang="en-US" sz="2400" i="1">
                              <a:solidFill>
                                <a:prstClr val="black"/>
                              </a:solidFill>
                              <a:latin typeface="Cambria Math"/>
                              <a:ea typeface="Calibri"/>
                              <a:cs typeface="Sakkal Majalla"/>
                            </a:rPr>
                            <m:t>.</m:t>
                          </m:r>
                          <m:r>
                            <a:rPr lang="en-US" sz="2400" i="1">
                              <a:solidFill>
                                <a:prstClr val="black"/>
                              </a:solidFill>
                              <a:latin typeface="Cambria Math"/>
                              <a:ea typeface="Calibri"/>
                              <a:cs typeface="Sakkal Majalla"/>
                            </a:rPr>
                            <m:t>h</m:t>
                          </m:r>
                          <m:r>
                            <a:rPr lang="en-US" sz="2400" i="1">
                              <a:solidFill>
                                <a:prstClr val="black"/>
                              </a:solidFill>
                              <a:latin typeface="Cambria Math"/>
                              <a:ea typeface="Calibri"/>
                              <a:cs typeface="Sakkal Majalla"/>
                            </a:rPr>
                            <m:t>)</m:t>
                          </m:r>
                        </m:den>
                      </m:f>
                      <m:r>
                        <a:rPr lang="en-US" sz="2400" i="1">
                          <a:solidFill>
                            <a:prstClr val="black"/>
                          </a:solidFill>
                          <a:latin typeface="Cambria Math"/>
                          <a:ea typeface="Calibri"/>
                          <a:cs typeface="Sakkal Majalla"/>
                        </a:rPr>
                        <m:t>  …  (</m:t>
                      </m:r>
                      <m:r>
                        <a:rPr lang="en-US" sz="2400" i="1">
                          <a:solidFill>
                            <a:prstClr val="black"/>
                          </a:solidFill>
                          <a:latin typeface="Cambria Math"/>
                          <a:ea typeface="Calibri"/>
                          <a:cs typeface="Sakkal Majalla"/>
                        </a:rPr>
                        <m:t>𝑖</m:t>
                      </m:r>
                      <m:r>
                        <a:rPr lang="en-US" sz="2400" i="1">
                          <a:solidFill>
                            <a:prstClr val="black"/>
                          </a:solidFill>
                          <a:latin typeface="Cambria Math"/>
                          <a:ea typeface="Calibri"/>
                          <a:cs typeface="Sakkal Majalla"/>
                        </a:rPr>
                        <m:t>)</m:t>
                      </m:r>
                    </m:oMath>
                  </m:oMathPara>
                </a14:m>
                <a:endParaRPr lang="en-US" sz="2400" i="1" dirty="0">
                  <a:solidFill>
                    <a:prstClr val="black"/>
                  </a:solidFill>
                  <a:latin typeface="Cambria Math"/>
                  <a:ea typeface="Calibri"/>
                  <a:cs typeface="Sakkal Majalla"/>
                </a:endParaRPr>
              </a:p>
              <a:p>
                <a:pPr marL="165100" algn="just">
                  <a:lnSpc>
                    <a:spcPct val="150000"/>
                  </a:lnSpc>
                  <a:tabLst>
                    <a:tab pos="-635" algn="l"/>
                  </a:tabLst>
                </a:pPr>
                <a:r>
                  <a:rPr lang="ar-EG" sz="1600" dirty="0">
                    <a:effectLst/>
                    <a:latin typeface="Cambria Math"/>
                    <a:ea typeface="Calibri"/>
                    <a:cs typeface="Sakkal Majalla"/>
                  </a:rPr>
                  <a:t>	</a:t>
                </a:r>
                <a:r>
                  <a:rPr lang="en-US" sz="2800" dirty="0">
                    <a:latin typeface="Cambria Math"/>
                    <a:ea typeface="Calibri"/>
                    <a:cs typeface="Sakkal Majalla"/>
                    <a:sym typeface="Symbol"/>
                  </a:rPr>
                  <a:t></a:t>
                </a:r>
                <a:r>
                  <a:rPr lang="en-US" sz="2800" dirty="0">
                    <a:latin typeface="Cambria Math"/>
                    <a:ea typeface="Calibri"/>
                    <a:cs typeface="Sakkal Majalla"/>
                  </a:rPr>
                  <a:t> </a:t>
                </a:r>
                <a:r>
                  <a:rPr lang="ar-EG" sz="2800" dirty="0" smtClean="0">
                    <a:latin typeface="Cambria Math"/>
                    <a:ea typeface="Calibri"/>
                    <a:cs typeface="Sakkal Majalla"/>
                  </a:rPr>
                  <a:t> قوة </a:t>
                </a:r>
                <a:r>
                  <a:rPr lang="ar-EG" sz="2800" dirty="0">
                    <a:latin typeface="Cambria Math"/>
                    <a:ea typeface="Calibri"/>
                    <a:cs typeface="Sakkal Majalla"/>
                  </a:rPr>
                  <a:t>رد الفعل العمودية عند النقطة </a:t>
                </a:r>
                <a:r>
                  <a:rPr lang="en-US" sz="2800" dirty="0">
                    <a:latin typeface="Cambria Math"/>
                    <a:ea typeface="Calibri"/>
                    <a:cs typeface="Sakkal Majalla"/>
                  </a:rPr>
                  <a:t>A</a:t>
                </a:r>
              </a:p>
              <a:p>
                <a:pPr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latin typeface="Cambria Math"/>
                              <a:ea typeface="Calibri"/>
                              <a:cs typeface="Sakkal Majalla"/>
                            </a:rPr>
                            <m:t>𝑅</m:t>
                          </m:r>
                        </m:e>
                        <m:sub>
                          <m:r>
                            <a:rPr lang="en-US" sz="2400" i="1">
                              <a:latin typeface="Cambria Math"/>
                              <a:ea typeface="Calibri"/>
                              <a:cs typeface="Sakkal Majalla"/>
                            </a:rPr>
                            <m:t>𝐴</m:t>
                          </m:r>
                        </m:sub>
                      </m:sSub>
                      <m:r>
                        <a:rPr lang="en-US" sz="2400" i="1">
                          <a:latin typeface="Cambria Math"/>
                          <a:ea typeface="Calibri"/>
                          <a:cs typeface="Sakkal Majalla"/>
                        </a:rPr>
                        <m:t>=</m:t>
                      </m:r>
                      <m:f>
                        <m:fPr>
                          <m:ctrlPr>
                            <a:rPr lang="en-US" sz="2400" i="1">
                              <a:latin typeface="Cambria Math"/>
                              <a:ea typeface="Calibri"/>
                              <a:cs typeface="Sakkal Majalla"/>
                            </a:rPr>
                          </m:ctrlPr>
                        </m:fPr>
                        <m:num>
                          <m:r>
                            <a:rPr lang="en-US" sz="2400" i="1">
                              <a:latin typeface="Cambria Math"/>
                              <a:ea typeface="Calibri"/>
                              <a:cs typeface="Sakkal Majalla"/>
                            </a:rPr>
                            <m:t>𝑚</m:t>
                          </m:r>
                          <m:r>
                            <a:rPr lang="en-US" sz="2400" i="1">
                              <a:latin typeface="Cambria Math"/>
                              <a:ea typeface="Calibri"/>
                              <a:cs typeface="Sakkal Majalla"/>
                            </a:rPr>
                            <m:t>.</m:t>
                          </m:r>
                          <m:r>
                            <a:rPr lang="en-US" sz="2400" i="1">
                              <a:latin typeface="Cambria Math"/>
                              <a:ea typeface="Calibri"/>
                              <a:cs typeface="Sakkal Majalla"/>
                            </a:rPr>
                            <m:t>𝑔</m:t>
                          </m:r>
                          <m:r>
                            <a:rPr lang="en-US" sz="2400" i="1">
                              <a:latin typeface="Cambria Math"/>
                              <a:ea typeface="Calibri"/>
                              <a:cs typeface="Sakkal Majalla"/>
                            </a:rPr>
                            <m:t>.</m:t>
                          </m:r>
                          <m:func>
                            <m:funcPr>
                              <m:ctrlPr>
                                <a:rPr lang="en-US" sz="2400" i="1">
                                  <a:latin typeface="Cambria Math"/>
                                  <a:ea typeface="Calibri"/>
                                  <a:cs typeface="Sakkal Majalla"/>
                                </a:rPr>
                              </m:ctrlPr>
                            </m:funcPr>
                            <m:fName>
                              <m:r>
                                <a:rPr lang="en-US" sz="2400" i="1">
                                  <a:latin typeface="Cambria Math"/>
                                  <a:ea typeface="Calibri"/>
                                  <a:cs typeface="Sakkal Majalla"/>
                                </a:rPr>
                                <m:t>𝑐𝑜𝑠</m:t>
                              </m:r>
                            </m:fName>
                            <m:e>
                              <m:r>
                                <a:rPr lang="en-US" sz="2400" i="1">
                                  <a:latin typeface="Cambria Math"/>
                                  <a:ea typeface="Calibri"/>
                                  <a:cs typeface="Sakkal Majalla"/>
                                </a:rPr>
                                <m:t>𝛼</m:t>
                              </m:r>
                            </m:e>
                          </m:func>
                          <m:d>
                            <m:dPr>
                              <m:ctrlPr>
                                <a:rPr lang="en-US" sz="2400" i="1">
                                  <a:latin typeface="Cambria Math"/>
                                  <a:ea typeface="Calibri"/>
                                  <a:cs typeface="Sakkal Majalla"/>
                                </a:rPr>
                              </m:ctrlPr>
                            </m:dPr>
                            <m:e>
                              <m:r>
                                <a:rPr lang="en-US" sz="2400" i="1">
                                  <a:latin typeface="Cambria Math"/>
                                  <a:ea typeface="Calibri"/>
                                  <a:cs typeface="Sakkal Majalla"/>
                                </a:rPr>
                                <m:t>𝑥</m:t>
                              </m:r>
                              <m:r>
                                <a:rPr lang="en-US" sz="2400" i="1">
                                  <a:latin typeface="Cambria Math"/>
                                  <a:ea typeface="Calibri"/>
                                  <a:cs typeface="Sakkal Majalla"/>
                                </a:rPr>
                                <m:t>+</m:t>
                              </m:r>
                              <m:r>
                                <a:rPr lang="en-US" sz="2400" i="1">
                                  <a:latin typeface="Cambria Math"/>
                                  <a:ea typeface="Calibri"/>
                                  <a:cs typeface="Sakkal Majalla"/>
                                </a:rPr>
                                <m:t>𝜇</m:t>
                              </m:r>
                              <m:r>
                                <a:rPr lang="en-US" sz="2400" i="1">
                                  <a:latin typeface="Cambria Math"/>
                                  <a:ea typeface="Calibri"/>
                                  <a:cs typeface="Sakkal Majalla"/>
                                </a:rPr>
                                <m:t>.</m:t>
                              </m:r>
                              <m:r>
                                <a:rPr lang="en-US" sz="2400" i="1">
                                  <a:latin typeface="Cambria Math"/>
                                  <a:ea typeface="Calibri"/>
                                  <a:cs typeface="Sakkal Majalla"/>
                                </a:rPr>
                                <m:t>h</m:t>
                              </m:r>
                            </m:e>
                          </m:d>
                        </m:num>
                        <m:den>
                          <m:r>
                            <a:rPr lang="en-US" sz="2400" i="1">
                              <a:latin typeface="Cambria Math"/>
                              <a:ea typeface="Calibri"/>
                              <a:cs typeface="Sakkal Majalla"/>
                            </a:rPr>
                            <m:t>(</m:t>
                          </m:r>
                          <m:r>
                            <a:rPr lang="en-US" sz="2400" i="1">
                              <a:latin typeface="Cambria Math"/>
                              <a:ea typeface="Calibri"/>
                              <a:cs typeface="Sakkal Majalla"/>
                            </a:rPr>
                            <m:t>𝐿</m:t>
                          </m:r>
                          <m:r>
                            <a:rPr lang="en-US" sz="2400" i="1">
                              <a:latin typeface="Cambria Math"/>
                              <a:ea typeface="Calibri"/>
                              <a:cs typeface="Sakkal Majalla"/>
                            </a:rPr>
                            <m:t>+</m:t>
                          </m:r>
                          <m:r>
                            <a:rPr lang="en-US" sz="2400" i="1">
                              <a:latin typeface="Cambria Math"/>
                              <a:ea typeface="Calibri"/>
                              <a:cs typeface="Sakkal Majalla"/>
                            </a:rPr>
                            <m:t>𝜇</m:t>
                          </m:r>
                          <m:r>
                            <a:rPr lang="en-US" sz="2400" i="1">
                              <a:latin typeface="Cambria Math"/>
                              <a:ea typeface="Calibri"/>
                              <a:cs typeface="Sakkal Majalla"/>
                            </a:rPr>
                            <m:t>.</m:t>
                          </m:r>
                          <m:r>
                            <a:rPr lang="en-US" sz="2400" i="1">
                              <a:latin typeface="Cambria Math"/>
                              <a:ea typeface="Calibri"/>
                              <a:cs typeface="Sakkal Majalla"/>
                            </a:rPr>
                            <m:t>h</m:t>
                          </m:r>
                          <m:r>
                            <a:rPr lang="en-US" sz="2400" i="1">
                              <a:latin typeface="Cambria Math"/>
                              <a:ea typeface="Calibri"/>
                              <a:cs typeface="Sakkal Majalla"/>
                            </a:rPr>
                            <m:t>)</m:t>
                          </m:r>
                        </m:den>
                      </m:f>
                      <m:r>
                        <a:rPr lang="en-US" sz="2400" i="1">
                          <a:latin typeface="Cambria Math"/>
                          <a:ea typeface="Calibri"/>
                          <a:cs typeface="Sakkal Majalla"/>
                        </a:rPr>
                        <m:t>  …   (</m:t>
                      </m:r>
                      <m:r>
                        <a:rPr lang="en-US" sz="2400" i="1">
                          <a:latin typeface="Cambria Math"/>
                          <a:ea typeface="Calibri"/>
                          <a:cs typeface="Sakkal Majalla"/>
                        </a:rPr>
                        <m:t>𝑖𝑖</m:t>
                      </m:r>
                      <m:r>
                        <a:rPr lang="en-US" sz="2400" i="1">
                          <a:latin typeface="Cambria Math"/>
                          <a:ea typeface="Calibri"/>
                          <a:cs typeface="Sakkal Majalla"/>
                        </a:rPr>
                        <m:t>)</m:t>
                      </m:r>
                    </m:oMath>
                  </m:oMathPara>
                </a14:m>
                <a:endParaRPr lang="ar-EG" sz="2400" i="1" dirty="0" smtClean="0">
                  <a:latin typeface="Cambria Math"/>
                  <a:ea typeface="Calibri"/>
                  <a:cs typeface="Sakkal Majalla"/>
                </a:endParaRPr>
              </a:p>
              <a:p>
                <a:pPr marL="889000" algn="just">
                  <a:lnSpc>
                    <a:spcPct val="150000"/>
                  </a:lnSpc>
                  <a:tabLst>
                    <a:tab pos="-635" algn="l"/>
                  </a:tabLst>
                </a:pPr>
                <a:r>
                  <a:rPr lang="en-US" sz="2400" dirty="0">
                    <a:latin typeface="Cambria Math"/>
                    <a:ea typeface="Calibri"/>
                    <a:cs typeface="Sakkal Majalla"/>
                    <a:sym typeface="Symbol"/>
                  </a:rPr>
                  <a:t></a:t>
                </a:r>
                <a:r>
                  <a:rPr lang="en-US" sz="2400" dirty="0">
                    <a:effectLst/>
                    <a:latin typeface="Sakkal Majalla"/>
                    <a:ea typeface="Calibri"/>
                    <a:cs typeface="Arial"/>
                  </a:rPr>
                  <a:t> </a:t>
                </a:r>
                <a:r>
                  <a:rPr lang="ar-EG" sz="2400" dirty="0">
                    <a:effectLst/>
                    <a:latin typeface="Sakkal Majalla"/>
                    <a:ea typeface="Calibri"/>
                    <a:cs typeface="Arial"/>
                  </a:rPr>
                  <a:t>التباطئ للمركبة نتيجة التأثير عليها بالفرملة</a:t>
                </a:r>
                <a:endParaRPr lang="en-US" sz="1600" dirty="0">
                  <a:effectLst/>
                  <a:latin typeface="Calibri"/>
                  <a:ea typeface="Calibri"/>
                  <a:cs typeface="Arial"/>
                </a:endParaRPr>
              </a:p>
              <a:p>
                <a:pPr marL="431800" algn="l">
                  <a:lnSpc>
                    <a:spcPct val="150000"/>
                  </a:lnSpc>
                  <a:tabLst>
                    <a:tab pos="-635" algn="l"/>
                  </a:tabLst>
                </a:pPr>
                <a14:m>
                  <m:oMathPara xmlns:m="http://schemas.openxmlformats.org/officeDocument/2006/math">
                    <m:oMathParaPr>
                      <m:jc m:val="centerGroup"/>
                    </m:oMathParaPr>
                    <m:oMath xmlns:m="http://schemas.openxmlformats.org/officeDocument/2006/math">
                      <m:r>
                        <a:rPr lang="en-US" sz="2400" i="1">
                          <a:effectLst/>
                          <a:latin typeface="Cambria Math"/>
                          <a:ea typeface="Calibri"/>
                          <a:cs typeface="Sakkal Majalla"/>
                        </a:rPr>
                        <m:t>𝑎</m:t>
                      </m:r>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
                            <m:dPr>
                              <m:ctrlPr>
                                <a:rPr lang="en-US" sz="2400" i="1">
                                  <a:effectLst/>
                                  <a:latin typeface="Cambria Math"/>
                                  <a:ea typeface="Calibri"/>
                                  <a:cs typeface="Sakkal Majalla"/>
                                </a:rPr>
                              </m:ctrlPr>
                            </m:dPr>
                            <m:e>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𝑥</m:t>
                              </m:r>
                            </m:e>
                          </m:d>
                        </m:num>
                        <m:den>
                          <m:r>
                            <a:rPr lang="en-US" sz="2400" i="1">
                              <a:effectLst/>
                              <a:latin typeface="Cambria Math"/>
                              <a:ea typeface="Calibri"/>
                              <a:cs typeface="Sakkal Majalla"/>
                            </a:rPr>
                            <m:t>(</m:t>
                          </m:r>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den>
                      </m:f>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𝛼</m:t>
                          </m:r>
                        </m:e>
                      </m:func>
                      <m:r>
                        <a:rPr lang="en-US" sz="2400">
                          <a:effectLst/>
                          <a:latin typeface="Cambria Math"/>
                          <a:ea typeface="Calibri"/>
                          <a:cs typeface="Sakkal Majalla"/>
                        </a:rPr>
                        <m:t>  </m:t>
                      </m:r>
                      <m:r>
                        <a:rPr lang="en-US" sz="2400" i="1">
                          <a:effectLst/>
                          <a:latin typeface="Cambria Math"/>
                          <a:ea typeface="Calibri"/>
                          <a:cs typeface="Sakkal Majalla"/>
                        </a:rPr>
                        <m:t>…  (</m:t>
                      </m:r>
                      <m:r>
                        <a:rPr lang="en-US" sz="2400" i="1">
                          <a:effectLst/>
                          <a:latin typeface="Cambria Math"/>
                          <a:ea typeface="Calibri"/>
                          <a:cs typeface="Sakkal Majalla"/>
                        </a:rPr>
                        <m:t>𝑖𝑖𝑖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a:tabLst>
                    <a:tab pos="-635" algn="l"/>
                  </a:tabLst>
                </a:pPr>
                <a:endParaRPr lang="en-US" sz="2400" i="1" dirty="0">
                  <a:latin typeface="Cambria Math"/>
                  <a:ea typeface="Calibri"/>
                  <a:cs typeface="Sakkal Majalla"/>
                </a:endParaRPr>
              </a:p>
              <a:p>
                <a:pPr>
                  <a:lnSpc>
                    <a:spcPct val="13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08720"/>
                <a:ext cx="7560840" cy="6108595"/>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20038102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a:t>
            </a: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الأمامي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87624" y="4581128"/>
            <a:ext cx="7560840" cy="2012859"/>
          </a:xfrm>
          <a:prstGeom prst="rect">
            <a:avLst/>
          </a:prstGeom>
        </p:spPr>
        <p:txBody>
          <a:bodyPr wrap="square">
            <a:spAutoFit/>
          </a:bodyPr>
          <a:lstStyle/>
          <a:p>
            <a:pPr algn="just">
              <a:lnSpc>
                <a:spcPct val="130000"/>
              </a:lnSpc>
              <a:tabLst>
                <a:tab pos="-635" algn="l"/>
              </a:tabLst>
            </a:pPr>
            <a:r>
              <a:rPr lang="ar-EG" sz="2400" spc="40" dirty="0">
                <a:latin typeface="Cambria Math"/>
                <a:ea typeface="Calibri"/>
                <a:cs typeface="Sakkal Majalla"/>
              </a:rPr>
              <a:t>الشكل </a:t>
            </a:r>
            <a:r>
              <a:rPr lang="ar-EG" sz="2400" spc="40" dirty="0" smtClean="0">
                <a:latin typeface="Cambria Math"/>
                <a:ea typeface="Calibri"/>
                <a:cs typeface="Sakkal Majalla"/>
              </a:rPr>
              <a:t>السابق يوضح </a:t>
            </a:r>
            <a:r>
              <a:rPr lang="ar-EG" sz="2400" spc="40" dirty="0">
                <a:latin typeface="Cambria Math"/>
                <a:ea typeface="Calibri"/>
                <a:cs typeface="Sakkal Majalla"/>
              </a:rPr>
              <a:t>حركة المركبة لأعلى المستوى المائل ويتم التأثير بالفرملة على العجل الأمامي ويعتبر هذا النوع من المواضع للفرامل نادر الإستخدام ومن الشكل نلاحظ أن قوة الفرملة الكلية </a:t>
            </a:r>
            <a:r>
              <a:rPr lang="en-US" sz="2000" spc="40" dirty="0">
                <a:latin typeface="Cambria Math"/>
                <a:ea typeface="Calibri"/>
                <a:cs typeface="Sakkal Majalla"/>
              </a:rPr>
              <a:t>(F</a:t>
            </a:r>
            <a:r>
              <a:rPr lang="en-US" sz="2000" spc="40" baseline="-25000" dirty="0">
                <a:latin typeface="Cambria Math"/>
                <a:ea typeface="Calibri"/>
                <a:cs typeface="Sakkal Majalla"/>
              </a:rPr>
              <a:t>A</a:t>
            </a:r>
            <a:r>
              <a:rPr lang="en-US" sz="2000" spc="40" dirty="0">
                <a:latin typeface="Cambria Math"/>
                <a:ea typeface="Calibri"/>
                <a:cs typeface="Sakkal Majalla"/>
              </a:rPr>
              <a:t>)</a:t>
            </a:r>
            <a:r>
              <a:rPr lang="ar-EG" sz="2400" spc="40" dirty="0">
                <a:latin typeface="Cambria Math"/>
                <a:ea typeface="Calibri"/>
                <a:cs typeface="Sakkal Majalla"/>
              </a:rPr>
              <a:t> والتي تؤثر على العجل الأمامي نتيجة التأثير بالفرملة عليها تكون أقصى قيمة لها </a:t>
            </a:r>
            <a:r>
              <a:rPr lang="en-US" sz="2000" spc="40" dirty="0">
                <a:latin typeface="Cambria Math"/>
                <a:ea typeface="Calibri"/>
                <a:cs typeface="Sakkal Majalla"/>
              </a:rPr>
              <a:t>(</a:t>
            </a:r>
            <a:r>
              <a:rPr lang="en-US" sz="2000" spc="40" dirty="0">
                <a:latin typeface="Cambria Math"/>
                <a:ea typeface="Calibri"/>
                <a:cs typeface="Sakkal Majalla"/>
                <a:sym typeface="Symbol"/>
              </a:rPr>
              <a:t></a:t>
            </a:r>
            <a:r>
              <a:rPr lang="en-US" sz="2000" spc="40" dirty="0">
                <a:latin typeface="Cambria Math"/>
                <a:ea typeface="Calibri"/>
                <a:cs typeface="Sakkal Majalla"/>
              </a:rPr>
              <a:t>.R</a:t>
            </a:r>
            <a:r>
              <a:rPr lang="en-US" sz="2000" spc="40" baseline="-25000" dirty="0">
                <a:latin typeface="Cambria Math"/>
                <a:ea typeface="Calibri"/>
                <a:cs typeface="Sakkal Majalla"/>
              </a:rPr>
              <a:t>A</a:t>
            </a:r>
            <a:r>
              <a:rPr lang="en-US" sz="2000" spc="40" dirty="0" smtClean="0">
                <a:latin typeface="Cambria Math"/>
                <a:ea typeface="Calibri"/>
                <a:cs typeface="Sakkal Majalla"/>
              </a:rPr>
              <a:t>)</a:t>
            </a:r>
            <a:endParaRPr lang="en-US" sz="1400" dirty="0">
              <a:effectLst/>
              <a:latin typeface="Calibri"/>
              <a:ea typeface="Calibri"/>
              <a:cs typeface="Arial"/>
            </a:endParaRP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980728"/>
            <a:ext cx="669674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274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الأمامي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80728"/>
                <a:ext cx="7272808" cy="5327612"/>
              </a:xfrm>
              <a:prstGeom prst="rect">
                <a:avLst/>
              </a:prstGeom>
            </p:spPr>
            <p:txBody>
              <a:bodyPr wrap="square">
                <a:spAutoFit/>
              </a:bodyPr>
              <a:lstStyle/>
              <a:p>
                <a:pPr algn="just">
                  <a:lnSpc>
                    <a:spcPct val="150000"/>
                  </a:lnSpc>
                  <a:tabLst>
                    <a:tab pos="-635" algn="l"/>
                  </a:tabLst>
                </a:pPr>
                <a:r>
                  <a:rPr lang="ar-EG" sz="2800" dirty="0" smtClean="0">
                    <a:effectLst/>
                    <a:latin typeface="Cambria Math"/>
                    <a:ea typeface="Calibri"/>
                    <a:cs typeface="Sakkal Majalla"/>
                  </a:rPr>
                  <a:t>بعمل </a:t>
                </a:r>
                <a:r>
                  <a:rPr lang="ar-EG" sz="2800" dirty="0">
                    <a:effectLst/>
                    <a:latin typeface="Cambria Math"/>
                    <a:ea typeface="Calibri"/>
                    <a:cs typeface="Sakkal Majalla"/>
                  </a:rPr>
                  <a:t>توازن للقوى المؤثرة على المركبة لتقدير التباطئ نحصل على مايلي:</a:t>
                </a:r>
                <a:endParaRPr lang="en-US"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a:t>
                </a:r>
                <a:r>
                  <a:rPr lang="ar-EG" sz="2800" dirty="0">
                    <a:latin typeface="Cambria Math"/>
                    <a:ea typeface="Calibri"/>
                    <a:cs typeface="Sakkal Majalla"/>
                  </a:rPr>
                  <a:t>تحليل </a:t>
                </a:r>
                <a:r>
                  <a:rPr lang="ar-EG" sz="2800" dirty="0">
                    <a:latin typeface="Cambria Math"/>
                    <a:ea typeface="Calibri"/>
                    <a:cs typeface="Sakkal Majalla"/>
                  </a:rPr>
                  <a:t>القوى في الإتجاه الموازي للمستوى المائل</a:t>
                </a:r>
                <a:endParaRPr lang="en-US" sz="2800" dirty="0">
                  <a:latin typeface="Cambria Math"/>
                  <a:ea typeface="Calibri"/>
                  <a:cs typeface="Sakkal Majalla"/>
                </a:endParaRPr>
              </a:p>
              <a:p>
                <a:pPr marL="431800" algn="l">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𝛼</m:t>
                          </m:r>
                        </m:e>
                      </m:func>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𝑎</m:t>
                      </m:r>
                    </m:oMath>
                  </m:oMathPara>
                </a14:m>
                <a:endParaRPr lang="en-US" sz="2800"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تحليل </a:t>
                </a:r>
                <a:r>
                  <a:rPr lang="ar-EG" sz="2800" dirty="0">
                    <a:effectLst/>
                    <a:latin typeface="Cambria Math"/>
                    <a:ea typeface="Calibri"/>
                    <a:cs typeface="Sakkal Majalla"/>
                  </a:rPr>
                  <a:t>القوى في الإتجاه العمودي على المستوى المائل</a:t>
                </a:r>
                <a:endParaRPr lang="en-US" dirty="0">
                  <a:effectLst/>
                  <a:latin typeface="Calibri"/>
                  <a:ea typeface="Calibri"/>
                  <a:cs typeface="Arial"/>
                </a:endParaRPr>
              </a:p>
              <a:p>
                <a:pPr marL="431800" algn="l">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𝐵</m:t>
                          </m:r>
                        </m:sub>
                      </m:sSub>
                      <m:r>
                        <a:rPr lang="en-US" sz="2800" i="1">
                          <a:effectLst/>
                          <a:latin typeface="Cambria Math"/>
                          <a:ea typeface="Calibri"/>
                          <a:cs typeface="Sakkal Majalla"/>
                        </a:rPr>
                        <m:t>= </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r>
                            <a:rPr lang="en-US" sz="2800" i="1">
                              <a:effectLst/>
                              <a:latin typeface="Cambria Math"/>
                              <a:ea typeface="Calibri"/>
                              <a:cs typeface="Sakkal Majalla"/>
                            </a:rPr>
                            <m:t>𝛼</m:t>
                          </m:r>
                        </m:e>
                      </m:func>
                    </m:oMath>
                  </m:oMathPara>
                </a14:m>
                <a:endParaRPr lang="en-US" sz="2800" dirty="0">
                  <a:effectLst/>
                  <a:latin typeface="Calibri"/>
                  <a:ea typeface="Calibri"/>
                  <a:cs typeface="Arial"/>
                </a:endParaRPr>
              </a:p>
              <a:p>
                <a:pPr marL="450850" lvl="0" algn="just">
                  <a:lnSpc>
                    <a:spcPct val="150000"/>
                  </a:lnSpc>
                  <a:buFont typeface="Wingdings"/>
                  <a:buChar char=""/>
                  <a:tabLst>
                    <a:tab pos="-635" algn="l"/>
                  </a:tabLst>
                </a:pPr>
                <a:r>
                  <a:rPr lang="ar-EG" sz="2800" dirty="0" smtClean="0">
                    <a:latin typeface="Cambria Math"/>
                    <a:ea typeface="Calibri"/>
                    <a:cs typeface="Sakkal Majalla"/>
                  </a:rPr>
                  <a:t> أخذ </a:t>
                </a:r>
                <a:r>
                  <a:rPr lang="ar-EG" sz="2800" dirty="0">
                    <a:latin typeface="Cambria Math"/>
                    <a:ea typeface="Calibri"/>
                    <a:cs typeface="Sakkal Majalla"/>
                  </a:rPr>
                  <a:t>العزوم حول النقطة </a:t>
                </a:r>
                <a:r>
                  <a:rPr lang="en-US" sz="2800" dirty="0">
                    <a:latin typeface="Cambria Math"/>
                    <a:ea typeface="Calibri"/>
                    <a:cs typeface="Sakkal Majalla"/>
                  </a:rPr>
                  <a:t>G </a:t>
                </a:r>
                <a:r>
                  <a:rPr lang="ar-EG" sz="2800" dirty="0" smtClean="0">
                    <a:latin typeface="Cambria Math"/>
                    <a:ea typeface="Calibri"/>
                    <a:cs typeface="Sakkal Majalla"/>
                  </a:rPr>
                  <a:t> (</a:t>
                </a:r>
                <a:r>
                  <a:rPr lang="ar-EG" sz="2800" dirty="0">
                    <a:latin typeface="Cambria Math"/>
                    <a:ea typeface="Calibri"/>
                    <a:cs typeface="Sakkal Majalla"/>
                  </a:rPr>
                  <a:t>مركز الثقل للمركبة)</a:t>
                </a:r>
                <a:endParaRPr lang="en-US" sz="2800" dirty="0">
                  <a:latin typeface="Cambria Math"/>
                  <a:ea typeface="Calibri"/>
                  <a:cs typeface="Sakkal Majalla"/>
                </a:endParaRPr>
              </a:p>
              <a:p>
                <a:pPr marL="431800" algn="l">
                  <a:lnSpc>
                    <a:spcPct val="13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r>
                        <a:rPr lang="en-US" sz="2800" i="1">
                          <a:effectLst/>
                          <a:latin typeface="Cambria Math"/>
                          <a:ea typeface="Calibri"/>
                          <a:cs typeface="Sakkal Majalla"/>
                        </a:rPr>
                        <m:t>h</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𝑥</m:t>
                      </m:r>
                      <m:r>
                        <a:rPr lang="en-US" sz="2800" i="1">
                          <a:effectLst/>
                          <a:latin typeface="Cambria Math"/>
                          <a:ea typeface="Calibri"/>
                          <a:cs typeface="Sakkal Majalla"/>
                        </a:rPr>
                        <m:t>=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𝐴</m:t>
                          </m:r>
                        </m:sub>
                      </m:sSub>
                      <m:d>
                        <m:dPr>
                          <m:ctrlPr>
                            <a:rPr lang="en-US" sz="2800" i="1">
                              <a:effectLst/>
                              <a:latin typeface="Cambria Math"/>
                              <a:ea typeface="Calibri"/>
                              <a:cs typeface="Sakkal Majalla"/>
                            </a:rPr>
                          </m:ctrlPr>
                        </m:dPr>
                        <m:e>
                          <m:r>
                            <a:rPr lang="en-US" sz="2800" i="1">
                              <a:effectLst/>
                              <a:latin typeface="Cambria Math"/>
                              <a:ea typeface="Calibri"/>
                              <a:cs typeface="Sakkal Majalla"/>
                            </a:rPr>
                            <m:t>𝐿</m:t>
                          </m:r>
                          <m:r>
                            <a:rPr lang="en-US" sz="2800" i="1">
                              <a:effectLst/>
                              <a:latin typeface="Cambria Math"/>
                              <a:ea typeface="Calibri"/>
                              <a:cs typeface="Sakkal Majalla"/>
                            </a:rPr>
                            <m:t>−</m:t>
                          </m:r>
                          <m:r>
                            <a:rPr lang="en-US" sz="2800" i="1">
                              <a:effectLst/>
                              <a:latin typeface="Cambria Math"/>
                              <a:ea typeface="Calibri"/>
                              <a:cs typeface="Sakkal Majalla"/>
                            </a:rPr>
                            <m:t>𝑥</m:t>
                          </m:r>
                        </m:e>
                      </m:d>
                    </m:oMath>
                  </m:oMathPara>
                </a14:m>
                <a:endParaRPr lang="en-US" sz="2800" dirty="0">
                  <a:effectLst/>
                  <a:latin typeface="Calibri"/>
                  <a:ea typeface="Calibri"/>
                  <a:cs typeface="Arial"/>
                </a:endParaRPr>
              </a:p>
              <a:p>
                <a:pPr algn="l">
                  <a:lnSpc>
                    <a:spcPct val="150000"/>
                  </a:lnSpc>
                  <a:tabLst>
                    <a:tab pos="-635" algn="l"/>
                  </a:tabLst>
                </a:pPr>
                <a:endParaRPr lang="en-US" sz="2800" i="1" dirty="0">
                  <a:latin typeface="Cambria Math"/>
                  <a:ea typeface="Calibri"/>
                  <a:cs typeface="Sakkal Majalla"/>
                </a:endParaRPr>
              </a:p>
              <a:p>
                <a:pPr>
                  <a:lnSpc>
                    <a:spcPct val="15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80728"/>
                <a:ext cx="7272808" cy="5327612"/>
              </a:xfrm>
              <a:prstGeom prst="rect">
                <a:avLst/>
              </a:prstGeom>
              <a:blipFill rotWithShape="1">
                <a:blip r:embed="rId2"/>
                <a:stretch>
                  <a:fillRect l="-671" r="-1760"/>
                </a:stretch>
              </a:blipFill>
            </p:spPr>
            <p:txBody>
              <a:bodyPr/>
              <a:lstStyle/>
              <a:p>
                <a:r>
                  <a:rPr lang="ar-EG">
                    <a:noFill/>
                  </a:rPr>
                  <a:t> </a:t>
                </a:r>
              </a:p>
            </p:txBody>
          </p:sp>
        </mc:Fallback>
      </mc:AlternateContent>
    </p:spTree>
    <p:extLst>
      <p:ext uri="{BB962C8B-B14F-4D97-AF65-F5344CB8AC3E}">
        <p14:creationId xmlns:p14="http://schemas.microsoft.com/office/powerpoint/2010/main" val="3332223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الأمامي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08720"/>
                <a:ext cx="7560840" cy="5739263"/>
              </a:xfrm>
              <a:prstGeom prst="rect">
                <a:avLst/>
              </a:prstGeom>
            </p:spPr>
            <p:txBody>
              <a:bodyPr wrap="square">
                <a:spAutoFit/>
              </a:bodyPr>
              <a:lstStyle/>
              <a:p>
                <a:pPr marL="1079500" lvl="2" algn="just">
                  <a:lnSpc>
                    <a:spcPct val="150000"/>
                  </a:lnSpc>
                  <a:tabLst>
                    <a:tab pos="-635" algn="l"/>
                  </a:tabLst>
                </a:pPr>
                <a:r>
                  <a:rPr lang="en-US" sz="2800" dirty="0">
                    <a:solidFill>
                      <a:prstClr val="black"/>
                    </a:solidFill>
                    <a:latin typeface="Cambria Math"/>
                    <a:ea typeface="Calibri"/>
                    <a:cs typeface="Sakkal Majalla"/>
                    <a:sym typeface="Symbol"/>
                  </a:rPr>
                  <a:t></a:t>
                </a:r>
                <a:r>
                  <a:rPr lang="en-US" sz="2800" dirty="0">
                    <a:solidFill>
                      <a:prstClr val="black"/>
                    </a:solidFill>
                    <a:latin typeface="Cambria Math"/>
                    <a:ea typeface="Calibri"/>
                    <a:cs typeface="Sakkal Majalla"/>
                  </a:rPr>
                  <a:t> </a:t>
                </a:r>
                <a:r>
                  <a:rPr lang="ar-EG" sz="2800" dirty="0">
                    <a:solidFill>
                      <a:prstClr val="black"/>
                    </a:solidFill>
                    <a:latin typeface="Cambria Math"/>
                    <a:ea typeface="Calibri"/>
                    <a:cs typeface="Sakkal Majalla"/>
                  </a:rPr>
                  <a:t> قوة </a:t>
                </a:r>
                <a:r>
                  <a:rPr lang="ar-EG" sz="2800" dirty="0">
                    <a:solidFill>
                      <a:prstClr val="black"/>
                    </a:solidFill>
                    <a:latin typeface="Cambria Math"/>
                    <a:ea typeface="Calibri"/>
                    <a:cs typeface="Sakkal Majalla"/>
                  </a:rPr>
                  <a:t>رد الفعل العمودية عند النقطة </a:t>
                </a:r>
                <a:r>
                  <a:rPr lang="en-US" sz="2800" dirty="0" smtClean="0">
                    <a:solidFill>
                      <a:prstClr val="black"/>
                    </a:solidFill>
                    <a:latin typeface="Cambria Math"/>
                    <a:ea typeface="Calibri"/>
                    <a:cs typeface="Sakkal Majalla"/>
                  </a:rPr>
                  <a:t>A</a:t>
                </a:r>
                <a:endParaRPr lang="en-US" sz="2800" dirty="0">
                  <a:solidFill>
                    <a:prstClr val="black"/>
                  </a:solidFill>
                  <a:latin typeface="Cambria Math"/>
                  <a:ea typeface="Calibri"/>
                  <a:cs typeface="Sakkal Majalla"/>
                </a:endParaRPr>
              </a:p>
              <a:p>
                <a:pPr marL="431800"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𝐴</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𝑚</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
                            <m:dPr>
                              <m:ctrlPr>
                                <a:rPr lang="en-US" sz="2400" i="1">
                                  <a:effectLst/>
                                  <a:latin typeface="Cambria Math"/>
                                  <a:ea typeface="Calibri"/>
                                  <a:cs typeface="Sakkal Majalla"/>
                                </a:rPr>
                              </m:ctrlPr>
                            </m:dPr>
                            <m:e>
                              <m:r>
                                <a:rPr lang="en-US" sz="2400" i="1">
                                  <a:effectLst/>
                                  <a:latin typeface="Cambria Math"/>
                                  <a:ea typeface="Calibri"/>
                                  <a:cs typeface="Sakkal Majalla"/>
                                </a:rPr>
                                <m:t>𝑥</m:t>
                              </m:r>
                            </m:e>
                          </m:d>
                        </m:num>
                        <m:den>
                          <m:r>
                            <a:rPr lang="en-US" sz="2400" i="1">
                              <a:effectLst/>
                              <a:latin typeface="Cambria Math"/>
                              <a:ea typeface="Calibri"/>
                              <a:cs typeface="Sakkal Majalla"/>
                            </a:rPr>
                            <m:t>(</m:t>
                          </m:r>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den>
                      </m:f>
                      <m:r>
                        <a:rPr lang="en-US" sz="2400" i="1">
                          <a:effectLst/>
                          <a:latin typeface="Cambria Math"/>
                          <a:ea typeface="Calibri"/>
                          <a:cs typeface="Sakkal Majalla"/>
                        </a:rPr>
                        <m:t>  …   (</m:t>
                      </m:r>
                      <m:r>
                        <a:rPr lang="en-US" sz="2400" i="1">
                          <a:effectLst/>
                          <a:latin typeface="Cambria Math"/>
                          <a:ea typeface="Calibri"/>
                          <a:cs typeface="Sakkal Majalla"/>
                        </a:rPr>
                        <m:t>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165100" algn="just">
                  <a:lnSpc>
                    <a:spcPct val="150000"/>
                  </a:lnSpc>
                  <a:tabLst>
                    <a:tab pos="-635" algn="l"/>
                  </a:tabLst>
                </a:pPr>
                <a:r>
                  <a:rPr lang="ar-EG" sz="1600" dirty="0">
                    <a:effectLst/>
                    <a:latin typeface="Cambria Math"/>
                    <a:ea typeface="Calibri"/>
                    <a:cs typeface="Sakkal Majalla"/>
                  </a:rPr>
                  <a:t>	</a:t>
                </a:r>
                <a:r>
                  <a:rPr lang="en-US" sz="2800" dirty="0">
                    <a:latin typeface="Cambria Math"/>
                    <a:ea typeface="Calibri"/>
                    <a:cs typeface="Sakkal Majalla"/>
                    <a:sym typeface="Symbol"/>
                  </a:rPr>
                  <a:t></a:t>
                </a:r>
                <a:r>
                  <a:rPr lang="en-US" sz="2800" dirty="0">
                    <a:latin typeface="Cambria Math"/>
                    <a:ea typeface="Calibri"/>
                    <a:cs typeface="Sakkal Majalla"/>
                  </a:rPr>
                  <a:t> </a:t>
                </a:r>
                <a:r>
                  <a:rPr lang="ar-EG" sz="2800" dirty="0" smtClean="0">
                    <a:latin typeface="Cambria Math"/>
                    <a:ea typeface="Calibri"/>
                    <a:cs typeface="Sakkal Majalla"/>
                  </a:rPr>
                  <a:t> قوة </a:t>
                </a:r>
                <a:r>
                  <a:rPr lang="ar-EG" sz="2800" dirty="0">
                    <a:latin typeface="Cambria Math"/>
                    <a:ea typeface="Calibri"/>
                    <a:cs typeface="Sakkal Majalla"/>
                  </a:rPr>
                  <a:t>رد الفعل العمودية عند النقطة </a:t>
                </a:r>
                <a:r>
                  <a:rPr lang="en-US" sz="2800" dirty="0" smtClean="0">
                    <a:latin typeface="Cambria Math"/>
                    <a:ea typeface="Calibri"/>
                    <a:cs typeface="Sakkal Majalla"/>
                  </a:rPr>
                  <a:t>B</a:t>
                </a:r>
                <a:endParaRPr lang="en-US" sz="2800" dirty="0">
                  <a:latin typeface="Cambria Math"/>
                  <a:ea typeface="Calibri"/>
                  <a:cs typeface="Sakkal Majalla"/>
                </a:endParaRPr>
              </a:p>
              <a:p>
                <a:pPr marL="431800" algn="l">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𝐵</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𝑚</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
                            <m:dPr>
                              <m:ctrlPr>
                                <a:rPr lang="en-US" sz="2400" i="1">
                                  <a:effectLst/>
                                  <a:latin typeface="Cambria Math"/>
                                  <a:ea typeface="Calibri"/>
                                  <a:cs typeface="Sakkal Majalla"/>
                                </a:rPr>
                              </m:ctrlPr>
                            </m:dPr>
                            <m:e>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𝑥</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e>
                          </m:d>
                        </m:num>
                        <m:den>
                          <m:r>
                            <a:rPr lang="en-US" sz="2400" i="1">
                              <a:effectLst/>
                              <a:latin typeface="Cambria Math"/>
                              <a:ea typeface="Calibri"/>
                              <a:cs typeface="Sakkal Majalla"/>
                            </a:rPr>
                            <m:t>(</m:t>
                          </m:r>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den>
                      </m:f>
                      <m:r>
                        <a:rPr lang="en-US" sz="2400">
                          <a:effectLst/>
                          <a:latin typeface="Cambria Math"/>
                          <a:ea typeface="Calibri"/>
                          <a:cs typeface="Sakkal Majalla"/>
                        </a:rPr>
                        <m:t>  </m:t>
                      </m:r>
                      <m:r>
                        <a:rPr lang="en-US" sz="2400" i="1">
                          <a:effectLst/>
                          <a:latin typeface="Cambria Math"/>
                          <a:ea typeface="Calibri"/>
                          <a:cs typeface="Sakkal Majalla"/>
                        </a:rPr>
                        <m:t>…   (</m:t>
                      </m:r>
                      <m:r>
                        <a:rPr lang="en-US" sz="2400" i="1">
                          <a:effectLst/>
                          <a:latin typeface="Cambria Math"/>
                          <a:ea typeface="Calibri"/>
                          <a:cs typeface="Sakkal Majalla"/>
                        </a:rPr>
                        <m:t>𝑖𝑖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889000" algn="just">
                  <a:lnSpc>
                    <a:spcPct val="150000"/>
                  </a:lnSpc>
                  <a:tabLst>
                    <a:tab pos="-635" algn="l"/>
                  </a:tabLst>
                </a:pPr>
                <a:r>
                  <a:rPr lang="en-US" sz="2400" dirty="0">
                    <a:latin typeface="Sakkal Majalla" panose="02000000000000000000" pitchFamily="2" charset="-78"/>
                    <a:ea typeface="Calibri"/>
                    <a:cs typeface="Sakkal Majalla" panose="02000000000000000000" pitchFamily="2" charset="-78"/>
                    <a:sym typeface="Symbol"/>
                  </a:rPr>
                  <a:t></a:t>
                </a:r>
                <a:r>
                  <a:rPr lang="en-US" sz="2400" dirty="0">
                    <a:effectLst/>
                    <a:latin typeface="Sakkal Majalla" panose="02000000000000000000" pitchFamily="2" charset="-78"/>
                    <a:ea typeface="Calibri"/>
                    <a:cs typeface="Sakkal Majalla" panose="02000000000000000000" pitchFamily="2" charset="-78"/>
                  </a:rPr>
                  <a:t> </a:t>
                </a:r>
                <a:r>
                  <a:rPr lang="ar-EG" sz="2400" dirty="0">
                    <a:effectLst/>
                    <a:latin typeface="Sakkal Majalla" panose="02000000000000000000" pitchFamily="2" charset="-78"/>
                    <a:ea typeface="Calibri"/>
                    <a:cs typeface="Sakkal Majalla" panose="02000000000000000000" pitchFamily="2" charset="-78"/>
                  </a:rPr>
                  <a:t>التباطئ للمركبة نتيجة التأثير عليها بالفرملة</a:t>
                </a:r>
                <a:endParaRPr lang="en-US" sz="1600" dirty="0">
                  <a:effectLst/>
                  <a:latin typeface="Sakkal Majalla" panose="02000000000000000000" pitchFamily="2" charset="-78"/>
                  <a:ea typeface="Calibri"/>
                  <a:cs typeface="Sakkal Majalla" panose="02000000000000000000" pitchFamily="2" charset="-78"/>
                </a:endParaRPr>
              </a:p>
              <a:p>
                <a:pPr marL="431800" algn="l">
                  <a:lnSpc>
                    <a:spcPct val="150000"/>
                  </a:lnSpc>
                  <a:tabLst>
                    <a:tab pos="-635" algn="l"/>
                  </a:tabLst>
                </a:pPr>
                <a14:m>
                  <m:oMathPara xmlns:m="http://schemas.openxmlformats.org/officeDocument/2006/math">
                    <m:oMathParaPr>
                      <m:jc m:val="centerGroup"/>
                    </m:oMathParaPr>
                    <m:oMath xmlns:m="http://schemas.openxmlformats.org/officeDocument/2006/math">
                      <m:r>
                        <a:rPr lang="en-US" sz="2400" i="1">
                          <a:latin typeface="Cambria Math"/>
                          <a:ea typeface="Calibri"/>
                          <a:cs typeface="Sakkal Majalla"/>
                        </a:rPr>
                        <m:t>𝑎</m:t>
                      </m:r>
                      <m:r>
                        <a:rPr lang="en-US" sz="2400" i="1">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
                            <m:dPr>
                              <m:ctrlPr>
                                <a:rPr lang="en-US" sz="2400" i="1">
                                  <a:effectLst/>
                                  <a:latin typeface="Cambria Math"/>
                                  <a:ea typeface="Calibri"/>
                                  <a:cs typeface="Sakkal Majalla"/>
                                </a:rPr>
                              </m:ctrlPr>
                            </m:dPr>
                            <m:e>
                              <m:r>
                                <a:rPr lang="en-US" sz="2400" i="1">
                                  <a:effectLst/>
                                  <a:latin typeface="Cambria Math"/>
                                  <a:ea typeface="Calibri"/>
                                  <a:cs typeface="Sakkal Majalla"/>
                                </a:rPr>
                                <m:t>𝑥</m:t>
                              </m:r>
                            </m:e>
                          </m:d>
                        </m:num>
                        <m:den>
                          <m:r>
                            <a:rPr lang="en-US" sz="2400" i="1">
                              <a:effectLst/>
                              <a:latin typeface="Cambria Math"/>
                              <a:ea typeface="Calibri"/>
                              <a:cs typeface="Sakkal Majalla"/>
                            </a:rPr>
                            <m:t>(</m:t>
                          </m:r>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den>
                      </m:f>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𝑠𝑖𝑛</m:t>
                          </m:r>
                        </m:fName>
                        <m:e>
                          <m:r>
                            <a:rPr lang="en-US" sz="2400" i="1">
                              <a:effectLst/>
                              <a:latin typeface="Cambria Math"/>
                              <a:ea typeface="Calibri"/>
                              <a:cs typeface="Sakkal Majalla"/>
                            </a:rPr>
                            <m:t>𝛼</m:t>
                          </m:r>
                          <m:r>
                            <a:rPr lang="en-US" sz="2400" i="1">
                              <a:effectLst/>
                              <a:latin typeface="Cambria Math"/>
                              <a:ea typeface="Calibri"/>
                              <a:cs typeface="Sakkal Majalla"/>
                            </a:rPr>
                            <m:t>  …   (</m:t>
                          </m:r>
                          <m:r>
                            <a:rPr lang="en-US" sz="2400" i="1">
                              <a:effectLst/>
                              <a:latin typeface="Cambria Math"/>
                              <a:ea typeface="Calibri"/>
                              <a:cs typeface="Sakkal Majalla"/>
                            </a:rPr>
                            <m:t>𝑖𝑖𝑖</m:t>
                          </m:r>
                          <m:r>
                            <a:rPr lang="en-US" sz="2400" i="1">
                              <a:effectLst/>
                              <a:latin typeface="Cambria Math"/>
                              <a:ea typeface="Calibri"/>
                              <a:cs typeface="Sakkal Majalla"/>
                            </a:rPr>
                            <m:t>)</m:t>
                          </m:r>
                        </m:e>
                      </m:func>
                    </m:oMath>
                  </m:oMathPara>
                </a14:m>
                <a:endParaRPr lang="en-US" sz="1600" dirty="0">
                  <a:effectLst/>
                  <a:latin typeface="Calibri"/>
                  <a:ea typeface="Calibri"/>
                  <a:cs typeface="Arial"/>
                </a:endParaRPr>
              </a:p>
              <a:p>
                <a:pPr>
                  <a:lnSpc>
                    <a:spcPct val="13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08720"/>
                <a:ext cx="7560840" cy="5739263"/>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6847958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188640"/>
            <a:ext cx="7776864" cy="576064"/>
          </a:xfrm>
        </p:spPr>
        <p:txBody>
          <a:bodyPr>
            <a:normAutofit/>
          </a:bodyPr>
          <a:lstStyle/>
          <a:p>
            <a:pPr marL="182880" algn="ct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a:t>
            </a:r>
            <a:r>
              <a:rPr lang="ar-EG" sz="28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الأمامي والخلفي</a:t>
            </a:r>
            <a:endParaRPr lang="ar-EG"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87624" y="3284984"/>
            <a:ext cx="7776864" cy="3453253"/>
          </a:xfrm>
          <a:prstGeom prst="rect">
            <a:avLst/>
          </a:prstGeom>
        </p:spPr>
        <p:txBody>
          <a:bodyPr wrap="square">
            <a:spAutoFit/>
          </a:bodyPr>
          <a:lstStyle/>
          <a:p>
            <a:pPr algn="just">
              <a:lnSpc>
                <a:spcPct val="130000"/>
              </a:lnSpc>
              <a:tabLst>
                <a:tab pos="-635" algn="l"/>
              </a:tabLst>
            </a:pPr>
            <a:r>
              <a:rPr lang="ar-EG" sz="2000" spc="4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400" spc="40" dirty="0" smtClean="0">
                <a:latin typeface="Cambria Math" panose="02040503050406030204" pitchFamily="18" charset="0"/>
                <a:ea typeface="Cambria Math" panose="02040503050406030204" pitchFamily="18" charset="0"/>
                <a:cs typeface="Sakkal Majalla" panose="02000000000000000000" pitchFamily="2" charset="-78"/>
              </a:rPr>
              <a:t>الشكل السابق يوضح </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حركة المركبة لأعلى المستوى المائل ويتم التأثير بالفرملة على العجل الأمامي والخلفي ويعتبر هذا النوع من مواضع الفرامل الأكثر إستخداما مع المركبات ومن الشكل نلاحظ أن قوة </a:t>
            </a:r>
            <a:r>
              <a:rPr lang="ar-EG" sz="2400" spc="40" dirty="0" smtClean="0">
                <a:latin typeface="Cambria Math" panose="02040503050406030204" pitchFamily="18" charset="0"/>
                <a:ea typeface="Cambria Math" panose="02040503050406030204" pitchFamily="18" charset="0"/>
                <a:cs typeface="Sakkal Majalla" panose="02000000000000000000" pitchFamily="2" charset="-78"/>
              </a:rPr>
              <a:t>الفرملة</a:t>
            </a:r>
            <a:r>
              <a:rPr lang="en-US" sz="2000" spc="40" dirty="0" smtClean="0">
                <a:latin typeface="Cambria Math" panose="02040503050406030204" pitchFamily="18" charset="0"/>
                <a:ea typeface="Cambria Math" panose="02040503050406030204" pitchFamily="18" charset="0"/>
                <a:cs typeface="Sakkal Majalla" panose="02000000000000000000" pitchFamily="2" charset="-78"/>
              </a:rPr>
              <a:t>(F</a:t>
            </a:r>
            <a:r>
              <a:rPr lang="en-US" sz="2000" spc="40" baseline="-25000" dirty="0" smtClean="0">
                <a:latin typeface="Cambria Math" panose="02040503050406030204" pitchFamily="18" charset="0"/>
                <a:ea typeface="Cambria Math" panose="02040503050406030204" pitchFamily="18" charset="0"/>
                <a:cs typeface="Sakkal Majalla" panose="02000000000000000000" pitchFamily="2" charset="-78"/>
              </a:rPr>
              <a:t>A</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en-US" sz="2400" spc="40" dirty="0">
                <a:latin typeface="Cambria Math" panose="02040503050406030204" pitchFamily="18" charset="0"/>
                <a:ea typeface="Cambria Math" panose="02040503050406030204" pitchFamily="18" charset="0"/>
                <a:cs typeface="Sakkal Majalla" panose="02000000000000000000" pitchFamily="2" charset="-78"/>
              </a:rPr>
              <a:t> </a:t>
            </a:r>
            <a:r>
              <a:rPr lang="ar-EG" sz="2400" spc="40" dirty="0" smtClean="0">
                <a:latin typeface="Cambria Math" panose="02040503050406030204" pitchFamily="18" charset="0"/>
                <a:ea typeface="Cambria Math" panose="02040503050406030204" pitchFamily="18" charset="0"/>
                <a:cs typeface="Sakkal Majalla" panose="02000000000000000000" pitchFamily="2" charset="-78"/>
              </a:rPr>
              <a:t> على </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العجل الأمامي التي أقصى قيمة لها </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en-US" sz="2000" spc="4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.R</a:t>
            </a:r>
            <a:r>
              <a:rPr lang="en-US" sz="2000" spc="40" baseline="-25000" dirty="0">
                <a:latin typeface="Cambria Math" panose="02040503050406030204" pitchFamily="18" charset="0"/>
                <a:ea typeface="Cambria Math" panose="02040503050406030204" pitchFamily="18" charset="0"/>
                <a:cs typeface="Sakkal Majalla" panose="02000000000000000000" pitchFamily="2" charset="-78"/>
              </a:rPr>
              <a:t>A</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 وقوة الفرملة </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(F</a:t>
            </a:r>
            <a:r>
              <a:rPr lang="en-US" sz="2000" spc="40" baseline="-25000" dirty="0">
                <a:latin typeface="Cambria Math" panose="02040503050406030204" pitchFamily="18" charset="0"/>
                <a:ea typeface="Cambria Math" panose="02040503050406030204" pitchFamily="18" charset="0"/>
                <a:cs typeface="Sakkal Majalla" panose="02000000000000000000" pitchFamily="2" charset="-78"/>
              </a:rPr>
              <a:t>B</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 على العجل الخلفي التي أقصى قيمة لها </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en-US" sz="2000" spc="40" dirty="0">
                <a:latin typeface="Cambria Math" panose="02040503050406030204" pitchFamily="18" charset="0"/>
                <a:ea typeface="Cambria Math" panose="02040503050406030204" pitchFamily="18" charset="0"/>
                <a:cs typeface="Sakkal Majalla" panose="02000000000000000000" pitchFamily="2" charset="-78"/>
                <a:sym typeface="Symbol"/>
              </a:rPr>
              <a:t></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.R</a:t>
            </a:r>
            <a:r>
              <a:rPr lang="en-US" sz="2000" spc="40" baseline="-25000" dirty="0">
                <a:latin typeface="Cambria Math" panose="02040503050406030204" pitchFamily="18" charset="0"/>
                <a:ea typeface="Cambria Math" panose="02040503050406030204" pitchFamily="18" charset="0"/>
                <a:cs typeface="Sakkal Majalla" panose="02000000000000000000" pitchFamily="2" charset="-78"/>
              </a:rPr>
              <a:t>B</a:t>
            </a:r>
            <a:r>
              <a:rPr lang="en-US" sz="2000" spc="40" dirty="0">
                <a:latin typeface="Cambria Math" panose="02040503050406030204" pitchFamily="18" charset="0"/>
                <a:ea typeface="Cambria Math" panose="02040503050406030204" pitchFamily="18" charset="0"/>
                <a:cs typeface="Sakkal Majalla" panose="02000000000000000000" pitchFamily="2" charset="-78"/>
              </a:rPr>
              <a:t>)</a:t>
            </a:r>
            <a:r>
              <a:rPr lang="ar-EG" sz="2400" spc="40" dirty="0" smtClean="0">
                <a:latin typeface="Cambria Math" panose="02040503050406030204" pitchFamily="18" charset="0"/>
                <a:ea typeface="Cambria Math" panose="02040503050406030204" pitchFamily="18" charset="0"/>
                <a:cs typeface="Sakkal Majalla" panose="02000000000000000000" pitchFamily="2" charset="-78"/>
              </a:rPr>
              <a:t>. وفي </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هذه الحالة فإن </a:t>
            </a:r>
            <a:r>
              <a:rPr lang="ar-EG" sz="2400" spc="40" dirty="0" smtClean="0">
                <a:latin typeface="Cambria Math" panose="02040503050406030204" pitchFamily="18" charset="0"/>
                <a:ea typeface="Cambria Math" panose="02040503050406030204" pitchFamily="18" charset="0"/>
                <a:cs typeface="Sakkal Majalla" panose="02000000000000000000" pitchFamily="2" charset="-78"/>
              </a:rPr>
              <a:t>المسافة </a:t>
            </a:r>
            <a:r>
              <a:rPr lang="ar-EG" sz="2400" spc="40" dirty="0">
                <a:latin typeface="Cambria Math" panose="02040503050406030204" pitchFamily="18" charset="0"/>
                <a:ea typeface="Cambria Math" panose="02040503050406030204" pitchFamily="18" charset="0"/>
                <a:cs typeface="Sakkal Majalla" panose="02000000000000000000" pitchFamily="2" charset="-78"/>
              </a:rPr>
              <a:t>التي تقطعها المركبة للوصول إلى التوقف بعد التأثير عليها بالفرملة سوف تكون أقل مايمكن وهذا يرجع إلى أن الأربع عجلات للمركبة يتم الـتأثير عليهم بالفرملة.</a:t>
            </a:r>
            <a:endParaRPr lang="en-US" sz="1200" dirty="0">
              <a:effectLst/>
              <a:latin typeface="Cambria Math" panose="02040503050406030204" pitchFamily="18" charset="0"/>
              <a:ea typeface="Cambria Math" panose="02040503050406030204" pitchFamily="18" charset="0"/>
              <a:cs typeface="Sakkal Majalla" panose="02000000000000000000" pitchFamily="2" charset="-78"/>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764704"/>
            <a:ext cx="439248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2006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332656"/>
            <a:ext cx="7124328" cy="648072"/>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نظرية العمل للفرملة</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085330" y="908720"/>
            <a:ext cx="7560840" cy="3347070"/>
          </a:xfrm>
          <a:prstGeom prst="rect">
            <a:avLst/>
          </a:prstGeom>
        </p:spPr>
        <p:txBody>
          <a:bodyPr wrap="square">
            <a:spAutoFit/>
          </a:bodyPr>
          <a:lstStyle/>
          <a:p>
            <a:pPr algn="just">
              <a:lnSpc>
                <a:spcPct val="150000"/>
              </a:lnSpc>
            </a:pPr>
            <a:r>
              <a:rPr lang="ar-EG" sz="3600" dirty="0" smtClean="0">
                <a:ea typeface="Calibri"/>
                <a:cs typeface="Sakkal Majalla"/>
              </a:rPr>
              <a:t>والطاقة </a:t>
            </a:r>
            <a:r>
              <a:rPr lang="ar-EG" sz="3600" dirty="0">
                <a:ea typeface="Calibri"/>
                <a:cs typeface="Sakkal Majalla"/>
              </a:rPr>
              <a:t>الممتصة بواسطة الفرامل يتم تحويلها إلى طاقة حرارية وهي التي تسبب أحيانا إنتقال الحرارة للأجزاء الملاصقة للفرملة أو ما يطلق عليه تسريب الحرارة والتي تعتبر من أهم المشاكل التي تواجه إستخدامات الفرامل</a:t>
            </a:r>
            <a:endParaRPr lang="ar-EG" sz="36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1170880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a:bodyPr>
          <a:lstStyle/>
          <a:p>
            <a:pPr marL="182880" algn="ctr"/>
            <a:r>
              <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الأمامي والخلفي</a:t>
            </a:r>
            <a:endParaRPr lang="ar-EG" sz="24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80728"/>
                <a:ext cx="7272808" cy="6060121"/>
              </a:xfrm>
              <a:prstGeom prst="rect">
                <a:avLst/>
              </a:prstGeom>
            </p:spPr>
            <p:txBody>
              <a:bodyPr wrap="square">
                <a:spAutoFit/>
              </a:bodyPr>
              <a:lstStyle/>
              <a:p>
                <a:pPr algn="just">
                  <a:lnSpc>
                    <a:spcPct val="150000"/>
                  </a:lnSpc>
                  <a:tabLst>
                    <a:tab pos="-635" algn="l"/>
                  </a:tabLst>
                </a:pPr>
                <a:r>
                  <a:rPr lang="ar-EG" sz="2800" dirty="0" smtClean="0">
                    <a:effectLst/>
                    <a:latin typeface="Cambria Math"/>
                    <a:ea typeface="Calibri"/>
                    <a:cs typeface="Sakkal Majalla"/>
                  </a:rPr>
                  <a:t>بعمل </a:t>
                </a:r>
                <a:r>
                  <a:rPr lang="ar-EG" sz="2800" dirty="0">
                    <a:effectLst/>
                    <a:latin typeface="Cambria Math"/>
                    <a:ea typeface="Calibri"/>
                    <a:cs typeface="Sakkal Majalla"/>
                  </a:rPr>
                  <a:t>توازن للقوى المؤثرة على المركبة لتقدير التباطئ نحصل على مايلي:</a:t>
                </a:r>
                <a:endParaRPr lang="en-US"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a:t>
                </a:r>
                <a:r>
                  <a:rPr lang="ar-EG" sz="2800" dirty="0">
                    <a:latin typeface="Cambria Math"/>
                    <a:ea typeface="Calibri"/>
                    <a:cs typeface="Sakkal Majalla"/>
                  </a:rPr>
                  <a:t>تحليل </a:t>
                </a:r>
                <a:r>
                  <a:rPr lang="ar-EG" sz="2800" dirty="0">
                    <a:latin typeface="Cambria Math"/>
                    <a:ea typeface="Calibri"/>
                    <a:cs typeface="Sakkal Majalla"/>
                  </a:rPr>
                  <a:t>القوى في الإتجاه الموازي للمستوى المائل</a:t>
                </a:r>
                <a:endParaRPr lang="en-US" sz="2800" dirty="0">
                  <a:latin typeface="Cambria Math"/>
                  <a:ea typeface="Calibri"/>
                  <a:cs typeface="Sakkal Majalla"/>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𝛼</m:t>
                          </m:r>
                        </m:e>
                      </m:func>
                      <m:r>
                        <a:rPr lang="en-US" sz="2800" i="1">
                          <a:effectLst/>
                          <a:latin typeface="Cambria Math"/>
                          <a:ea typeface="Calibri"/>
                          <a:cs typeface="Sakkal Majalla"/>
                        </a:rPr>
                        <m:t>=</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𝑎</m:t>
                      </m:r>
                    </m:oMath>
                  </m:oMathPara>
                </a14:m>
                <a:endParaRPr lang="en-US" sz="2800" dirty="0">
                  <a:effectLst/>
                  <a:latin typeface="Calibri"/>
                  <a:ea typeface="Calibri"/>
                  <a:cs typeface="Arial"/>
                </a:endParaRPr>
              </a:p>
              <a:p>
                <a:pPr lvl="1" algn="just">
                  <a:lnSpc>
                    <a:spcPct val="150000"/>
                  </a:lnSpc>
                  <a:buFont typeface="Wingdings"/>
                  <a:buChar char=""/>
                  <a:tabLst>
                    <a:tab pos="-635" algn="l"/>
                  </a:tabLst>
                </a:pPr>
                <a:r>
                  <a:rPr lang="ar-EG" sz="2800" dirty="0" smtClean="0">
                    <a:effectLst/>
                    <a:latin typeface="Cambria Math"/>
                    <a:ea typeface="Calibri"/>
                    <a:cs typeface="Sakkal Majalla"/>
                  </a:rPr>
                  <a:t> تحليل </a:t>
                </a:r>
                <a:r>
                  <a:rPr lang="ar-EG" sz="2800" dirty="0">
                    <a:effectLst/>
                    <a:latin typeface="Cambria Math"/>
                    <a:ea typeface="Calibri"/>
                    <a:cs typeface="Sakkal Majalla"/>
                  </a:rPr>
                  <a:t>القوى في الإتجاه العمودي على المستوى المائل</a:t>
                </a:r>
                <a:endParaRPr lang="en-US" dirty="0">
                  <a:effectLst/>
                  <a:latin typeface="Calibri"/>
                  <a:ea typeface="Calibri"/>
                  <a:cs typeface="Arial"/>
                </a:endParaRPr>
              </a:p>
              <a:p>
                <a:pPr marL="431800" algn="just">
                  <a:lnSpc>
                    <a:spcPct val="150000"/>
                  </a:lnSpc>
                  <a:tabLst>
                    <a:tab pos="-635" algn="l"/>
                  </a:tabLst>
                </a:pPr>
                <a14:m>
                  <m:oMathPara xmlns:m="http://schemas.openxmlformats.org/officeDocument/2006/math">
                    <m:oMathParaPr>
                      <m:jc m:val="centerGroup"/>
                    </m:oMathParaPr>
                    <m:oMath xmlns:m="http://schemas.openxmlformats.org/officeDocument/2006/math">
                      <m:sSub>
                        <m:sSubPr>
                          <m:ctrlPr>
                            <a:rPr lang="en-US" sz="2800" i="1">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𝐵</m:t>
                          </m:r>
                        </m:sub>
                      </m:sSub>
                      <m:r>
                        <a:rPr lang="en-US" sz="2800" i="1">
                          <a:effectLst/>
                          <a:latin typeface="Cambria Math"/>
                          <a:ea typeface="Calibri"/>
                          <a:cs typeface="Sakkal Majalla"/>
                        </a:rPr>
                        <m:t>= </m:t>
                      </m:r>
                      <m:r>
                        <a:rPr lang="en-US" sz="2800" i="1">
                          <a:effectLst/>
                          <a:latin typeface="Cambria Math"/>
                          <a:ea typeface="Calibri"/>
                          <a:cs typeface="Sakkal Majalla"/>
                        </a:rPr>
                        <m:t>𝑚</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r>
                            <a:rPr lang="en-US" sz="2800" i="1">
                              <a:effectLst/>
                              <a:latin typeface="Cambria Math"/>
                              <a:ea typeface="Calibri"/>
                              <a:cs typeface="Sakkal Majalla"/>
                            </a:rPr>
                            <m:t>𝛼</m:t>
                          </m:r>
                        </m:e>
                      </m:func>
                    </m:oMath>
                  </m:oMathPara>
                </a14:m>
                <a:endParaRPr lang="en-US" sz="2800" dirty="0">
                  <a:effectLst/>
                  <a:latin typeface="Calibri"/>
                  <a:ea typeface="Calibri"/>
                  <a:cs typeface="Arial"/>
                </a:endParaRPr>
              </a:p>
              <a:p>
                <a:pPr marL="450850" lvl="0" algn="just">
                  <a:lnSpc>
                    <a:spcPct val="150000"/>
                  </a:lnSpc>
                  <a:buFont typeface="Wingdings"/>
                  <a:buChar char=""/>
                  <a:tabLst>
                    <a:tab pos="-635" algn="l"/>
                  </a:tabLst>
                </a:pPr>
                <a:r>
                  <a:rPr lang="ar-EG" sz="2800" dirty="0" smtClean="0">
                    <a:latin typeface="Cambria Math"/>
                    <a:ea typeface="Calibri"/>
                    <a:cs typeface="Sakkal Majalla"/>
                  </a:rPr>
                  <a:t> أخذ </a:t>
                </a:r>
                <a:r>
                  <a:rPr lang="ar-EG" sz="2800" dirty="0">
                    <a:latin typeface="Cambria Math"/>
                    <a:ea typeface="Calibri"/>
                    <a:cs typeface="Sakkal Majalla"/>
                  </a:rPr>
                  <a:t>العزوم حول النقطة </a:t>
                </a:r>
                <a:r>
                  <a:rPr lang="en-US" sz="2800" dirty="0">
                    <a:latin typeface="Cambria Math"/>
                    <a:ea typeface="Calibri"/>
                    <a:cs typeface="Sakkal Majalla"/>
                  </a:rPr>
                  <a:t>G </a:t>
                </a:r>
                <a:r>
                  <a:rPr lang="ar-EG" sz="2800" dirty="0" smtClean="0">
                    <a:latin typeface="Cambria Math"/>
                    <a:ea typeface="Calibri"/>
                    <a:cs typeface="Sakkal Majalla"/>
                  </a:rPr>
                  <a:t> (</a:t>
                </a:r>
                <a:r>
                  <a:rPr lang="ar-EG" sz="2800" dirty="0">
                    <a:latin typeface="Cambria Math"/>
                    <a:ea typeface="Calibri"/>
                    <a:cs typeface="Sakkal Majalla"/>
                  </a:rPr>
                  <a:t>مركز الثقل للمركبة)</a:t>
                </a:r>
                <a:endParaRPr lang="en-US" sz="2800" dirty="0">
                  <a:latin typeface="Cambria Math"/>
                  <a:ea typeface="Calibri"/>
                  <a:cs typeface="Sakkal Majalla"/>
                </a:endParaRPr>
              </a:p>
              <a:p>
                <a:pPr marL="431800" algn="l">
                  <a:lnSpc>
                    <a:spcPct val="130000"/>
                  </a:lnSpc>
                  <a:tabLst>
                    <a:tab pos="-635" algn="l"/>
                  </a:tabLst>
                </a:pPr>
                <a14:m>
                  <m:oMathPara xmlns:m="http://schemas.openxmlformats.org/officeDocument/2006/math">
                    <m:oMathParaPr>
                      <m:jc m:val="centerGroup"/>
                    </m:oMathParaPr>
                    <m:oMath xmlns:m="http://schemas.openxmlformats.org/officeDocument/2006/math">
                      <m:d>
                        <m:dPr>
                          <m:ctrlPr>
                            <a:rPr lang="en-US" sz="2800" i="1">
                              <a:latin typeface="Cambria Math"/>
                              <a:ea typeface="Calibri"/>
                              <a:cs typeface="Sakkal Majalla"/>
                            </a:rPr>
                          </m:ctrlPr>
                        </m:dPr>
                        <m:e>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𝐴</m:t>
                              </m:r>
                            </m:sub>
                          </m:sSub>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𝐹</m:t>
                              </m:r>
                            </m:e>
                            <m:sub>
                              <m:r>
                                <a:rPr lang="en-US" sz="2800" i="1">
                                  <a:effectLst/>
                                  <a:latin typeface="Cambria Math"/>
                                  <a:ea typeface="Calibri"/>
                                  <a:cs typeface="Sakkal Majalla"/>
                                </a:rPr>
                                <m:t>𝐵</m:t>
                              </m:r>
                            </m:sub>
                          </m:sSub>
                        </m:e>
                      </m:d>
                      <m:r>
                        <a:rPr lang="en-US" sz="2800" i="1">
                          <a:effectLst/>
                          <a:latin typeface="Cambria Math"/>
                          <a:ea typeface="Calibri"/>
                          <a:cs typeface="Sakkal Majalla"/>
                        </a:rPr>
                        <m:t>×</m:t>
                      </m:r>
                      <m:r>
                        <a:rPr lang="en-US" sz="2800" i="1">
                          <a:effectLst/>
                          <a:latin typeface="Cambria Math"/>
                          <a:ea typeface="Calibri"/>
                          <a:cs typeface="Sakkal Majalla"/>
                        </a:rPr>
                        <m:t>h</m:t>
                      </m:r>
                      <m:r>
                        <a:rPr lang="en-US" sz="2800" i="1">
                          <a:effectLst/>
                          <a:latin typeface="Cambria Math"/>
                          <a:ea typeface="Calibri"/>
                          <a:cs typeface="Sakkal Majalla"/>
                        </a:rPr>
                        <m:t>+</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𝐵</m:t>
                          </m:r>
                        </m:sub>
                      </m:sSub>
                      <m:r>
                        <a:rPr lang="en-US" sz="2800" i="1">
                          <a:effectLst/>
                          <a:latin typeface="Cambria Math"/>
                          <a:ea typeface="Calibri"/>
                          <a:cs typeface="Sakkal Majalla"/>
                        </a:rPr>
                        <m:t>×</m:t>
                      </m:r>
                      <m:r>
                        <a:rPr lang="en-US" sz="2800" i="1">
                          <a:effectLst/>
                          <a:latin typeface="Cambria Math"/>
                          <a:ea typeface="Calibri"/>
                          <a:cs typeface="Sakkal Majalla"/>
                        </a:rPr>
                        <m:t>𝑥</m:t>
                      </m:r>
                      <m:r>
                        <a:rPr lang="en-US" sz="2800" i="1">
                          <a:effectLst/>
                          <a:latin typeface="Cambria Math"/>
                          <a:ea typeface="Calibri"/>
                          <a:cs typeface="Sakkal Majalla"/>
                        </a:rPr>
                        <m:t>= </m:t>
                      </m:r>
                      <m:sSub>
                        <m:sSubPr>
                          <m:ctrlPr>
                            <a:rPr lang="en-US" sz="2800" i="1">
                              <a:effectLst/>
                              <a:latin typeface="Cambria Math"/>
                              <a:ea typeface="Calibri"/>
                              <a:cs typeface="Sakkal Majalla"/>
                            </a:rPr>
                          </m:ctrlPr>
                        </m:sSubPr>
                        <m:e>
                          <m:r>
                            <a:rPr lang="en-US" sz="2800" i="1">
                              <a:effectLst/>
                              <a:latin typeface="Cambria Math"/>
                              <a:ea typeface="Calibri"/>
                              <a:cs typeface="Sakkal Majalla"/>
                            </a:rPr>
                            <m:t>𝑅</m:t>
                          </m:r>
                        </m:e>
                        <m:sub>
                          <m:r>
                            <a:rPr lang="en-US" sz="2800" i="1">
                              <a:effectLst/>
                              <a:latin typeface="Cambria Math"/>
                              <a:ea typeface="Calibri"/>
                              <a:cs typeface="Sakkal Majalla"/>
                            </a:rPr>
                            <m:t>𝐴</m:t>
                          </m:r>
                        </m:sub>
                      </m:sSub>
                      <m:d>
                        <m:dPr>
                          <m:ctrlPr>
                            <a:rPr lang="en-US" sz="2800" i="1">
                              <a:effectLst/>
                              <a:latin typeface="Cambria Math"/>
                              <a:ea typeface="Calibri"/>
                              <a:cs typeface="Sakkal Majalla"/>
                            </a:rPr>
                          </m:ctrlPr>
                        </m:dPr>
                        <m:e>
                          <m:r>
                            <a:rPr lang="en-US" sz="2800" i="1">
                              <a:effectLst/>
                              <a:latin typeface="Cambria Math"/>
                              <a:ea typeface="Calibri"/>
                              <a:cs typeface="Sakkal Majalla"/>
                            </a:rPr>
                            <m:t>𝐿</m:t>
                          </m:r>
                          <m:r>
                            <a:rPr lang="en-US" sz="2800" i="1">
                              <a:effectLst/>
                              <a:latin typeface="Cambria Math"/>
                              <a:ea typeface="Calibri"/>
                              <a:cs typeface="Sakkal Majalla"/>
                            </a:rPr>
                            <m:t>−</m:t>
                          </m:r>
                          <m:r>
                            <a:rPr lang="en-US" sz="2800" i="1">
                              <a:effectLst/>
                              <a:latin typeface="Cambria Math"/>
                              <a:ea typeface="Calibri"/>
                              <a:cs typeface="Sakkal Majalla"/>
                            </a:rPr>
                            <m:t>𝑥</m:t>
                          </m:r>
                        </m:e>
                      </m:d>
                    </m:oMath>
                  </m:oMathPara>
                </a14:m>
                <a:endParaRPr lang="en-US" sz="2800" dirty="0">
                  <a:effectLst/>
                  <a:latin typeface="Calibri"/>
                  <a:ea typeface="Calibri"/>
                  <a:cs typeface="Arial"/>
                </a:endParaRPr>
              </a:p>
              <a:p>
                <a:pPr marL="431800" algn="l">
                  <a:lnSpc>
                    <a:spcPct val="130000"/>
                  </a:lnSpc>
                  <a:tabLst>
                    <a:tab pos="-635" algn="l"/>
                  </a:tabLst>
                </a:pPr>
                <a:endParaRPr lang="en-US" sz="2800" dirty="0">
                  <a:effectLst/>
                  <a:latin typeface="Calibri"/>
                  <a:ea typeface="Calibri"/>
                  <a:cs typeface="Arial"/>
                </a:endParaRPr>
              </a:p>
              <a:p>
                <a:pPr algn="l">
                  <a:lnSpc>
                    <a:spcPct val="150000"/>
                  </a:lnSpc>
                  <a:tabLst>
                    <a:tab pos="-635" algn="l"/>
                  </a:tabLst>
                </a:pPr>
                <a:endParaRPr lang="en-US" sz="2800" i="1" dirty="0">
                  <a:latin typeface="Cambria Math"/>
                  <a:ea typeface="Calibri"/>
                  <a:cs typeface="Sakkal Majalla"/>
                </a:endParaRPr>
              </a:p>
              <a:p>
                <a:pPr>
                  <a:lnSpc>
                    <a:spcPct val="15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80728"/>
                <a:ext cx="7272808" cy="6060121"/>
              </a:xfrm>
              <a:prstGeom prst="rect">
                <a:avLst/>
              </a:prstGeom>
              <a:blipFill rotWithShape="1">
                <a:blip r:embed="rId2"/>
                <a:stretch>
                  <a:fillRect l="-671" r="-1760"/>
                </a:stretch>
              </a:blipFill>
            </p:spPr>
            <p:txBody>
              <a:bodyPr/>
              <a:lstStyle/>
              <a:p>
                <a:r>
                  <a:rPr lang="ar-EG">
                    <a:noFill/>
                  </a:rPr>
                  <a:t> </a:t>
                </a:r>
              </a:p>
            </p:txBody>
          </p:sp>
        </mc:Fallback>
      </mc:AlternateContent>
    </p:spTree>
    <p:extLst>
      <p:ext uri="{BB962C8B-B14F-4D97-AF65-F5344CB8AC3E}">
        <p14:creationId xmlns:p14="http://schemas.microsoft.com/office/powerpoint/2010/main" val="18449320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a:bodyPr>
          <a:lstStyle/>
          <a:p>
            <a:pPr marL="182880" algn="ctr"/>
            <a:r>
              <a:rPr lang="ar-EG" sz="2800" b="1" dirty="0">
                <a:solidFill>
                  <a:prstClr val="black"/>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تقدير التباطئ عندما يتم التأثير بالفرملة على العجل الأمامي والخلفي</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331640" y="908720"/>
                <a:ext cx="7560840" cy="5149167"/>
              </a:xfrm>
              <a:prstGeom prst="rect">
                <a:avLst/>
              </a:prstGeom>
            </p:spPr>
            <p:txBody>
              <a:bodyPr wrap="square">
                <a:spAutoFit/>
              </a:bodyPr>
              <a:lstStyle/>
              <a:p>
                <a:pPr marL="1079500" lvl="2" algn="just">
                  <a:lnSpc>
                    <a:spcPct val="150000"/>
                  </a:lnSpc>
                  <a:tabLst>
                    <a:tab pos="-635" algn="l"/>
                  </a:tabLst>
                </a:pPr>
                <a:r>
                  <a:rPr lang="en-US" sz="2800" dirty="0">
                    <a:solidFill>
                      <a:prstClr val="black"/>
                    </a:solidFill>
                    <a:latin typeface="Cambria Math"/>
                    <a:ea typeface="Calibri"/>
                    <a:cs typeface="Sakkal Majalla"/>
                    <a:sym typeface="Symbol"/>
                  </a:rPr>
                  <a:t></a:t>
                </a:r>
                <a:r>
                  <a:rPr lang="en-US" sz="2800" dirty="0">
                    <a:solidFill>
                      <a:prstClr val="black"/>
                    </a:solidFill>
                    <a:latin typeface="Cambria Math"/>
                    <a:ea typeface="Calibri"/>
                    <a:cs typeface="Sakkal Majalla"/>
                  </a:rPr>
                  <a:t> </a:t>
                </a:r>
                <a:r>
                  <a:rPr lang="ar-EG" sz="2800" dirty="0">
                    <a:solidFill>
                      <a:prstClr val="black"/>
                    </a:solidFill>
                    <a:latin typeface="Cambria Math"/>
                    <a:ea typeface="Calibri"/>
                    <a:cs typeface="Sakkal Majalla"/>
                  </a:rPr>
                  <a:t> قوة </a:t>
                </a:r>
                <a:r>
                  <a:rPr lang="ar-EG" sz="2800" dirty="0">
                    <a:solidFill>
                      <a:prstClr val="black"/>
                    </a:solidFill>
                    <a:latin typeface="Cambria Math"/>
                    <a:ea typeface="Calibri"/>
                    <a:cs typeface="Sakkal Majalla"/>
                  </a:rPr>
                  <a:t>رد الفعل العمودية عند النقطة </a:t>
                </a:r>
                <a:r>
                  <a:rPr lang="en-US" sz="2800" dirty="0" smtClean="0">
                    <a:solidFill>
                      <a:prstClr val="black"/>
                    </a:solidFill>
                    <a:latin typeface="Cambria Math"/>
                    <a:ea typeface="Calibri"/>
                    <a:cs typeface="Sakkal Majalla"/>
                  </a:rPr>
                  <a:t>A</a:t>
                </a:r>
                <a:endParaRPr lang="en-US" sz="2800" dirty="0">
                  <a:solidFill>
                    <a:prstClr val="black"/>
                  </a:solidFill>
                  <a:latin typeface="Cambria Math"/>
                  <a:ea typeface="Calibri"/>
                  <a:cs typeface="Sakkal Majalla"/>
                </a:endParaRPr>
              </a:p>
              <a:p>
                <a:pPr marL="431800" algn="l">
                  <a:lnSpc>
                    <a:spcPct val="115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𝐴</m:t>
                          </m:r>
                        </m:sub>
                      </m:sSub>
                      <m:r>
                        <a:rPr lang="en-US" sz="2400" i="1">
                          <a:effectLst/>
                          <a:latin typeface="Cambria Math"/>
                          <a:ea typeface="Calibri"/>
                          <a:cs typeface="Sakkal Majalla"/>
                        </a:rPr>
                        <m:t>=</m:t>
                      </m:r>
                      <m:f>
                        <m:fPr>
                          <m:ctrlPr>
                            <a:rPr lang="en-US" sz="2400" i="1">
                              <a:effectLst/>
                              <a:latin typeface="Cambria Math"/>
                              <a:ea typeface="Calibri"/>
                              <a:cs typeface="Sakkal Majalla"/>
                            </a:rPr>
                          </m:ctrlPr>
                        </m:fPr>
                        <m:num>
                          <m:r>
                            <a:rPr lang="en-US" sz="2400" i="1">
                              <a:effectLst/>
                              <a:latin typeface="Cambria Math"/>
                              <a:ea typeface="Calibri"/>
                              <a:cs typeface="Sakkal Majalla"/>
                            </a:rPr>
                            <m:t>𝑚</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d>
                            <m:dPr>
                              <m:ctrlPr>
                                <a:rPr lang="en-US" sz="2400" i="1">
                                  <a:effectLst/>
                                  <a:latin typeface="Cambria Math"/>
                                  <a:ea typeface="Calibri"/>
                                  <a:cs typeface="Sakkal Majalla"/>
                                </a:rPr>
                              </m:ctrlPr>
                            </m:dPr>
                            <m:e>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r>
                                <a:rPr lang="en-US" sz="2400" i="1">
                                  <a:effectLst/>
                                  <a:latin typeface="Cambria Math"/>
                                  <a:ea typeface="Calibri"/>
                                  <a:cs typeface="Sakkal Majalla"/>
                                </a:rPr>
                                <m:t>𝑥</m:t>
                              </m:r>
                            </m:e>
                          </m:d>
                        </m:num>
                        <m:den>
                          <m:r>
                            <a:rPr lang="en-US" sz="2400" i="1">
                              <a:effectLst/>
                              <a:latin typeface="Cambria Math"/>
                              <a:ea typeface="Calibri"/>
                              <a:cs typeface="Sakkal Majalla"/>
                            </a:rPr>
                            <m:t>𝐿</m:t>
                          </m:r>
                        </m:den>
                      </m:f>
                      <m:r>
                        <a:rPr lang="en-US" sz="2400" i="1">
                          <a:effectLst/>
                          <a:latin typeface="Cambria Math"/>
                          <a:ea typeface="Calibri"/>
                          <a:cs typeface="Sakkal Majalla"/>
                        </a:rPr>
                        <m:t>  …   (</m:t>
                      </m:r>
                      <m:r>
                        <a:rPr lang="en-US" sz="2400" i="1">
                          <a:effectLst/>
                          <a:latin typeface="Cambria Math"/>
                          <a:ea typeface="Calibri"/>
                          <a:cs typeface="Sakkal Majalla"/>
                        </a:rPr>
                        <m:t>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165100" algn="just">
                  <a:lnSpc>
                    <a:spcPct val="150000"/>
                  </a:lnSpc>
                  <a:tabLst>
                    <a:tab pos="-635" algn="l"/>
                  </a:tabLst>
                </a:pPr>
                <a:r>
                  <a:rPr lang="ar-EG" sz="1600" dirty="0">
                    <a:effectLst/>
                    <a:latin typeface="Cambria Math"/>
                    <a:ea typeface="Calibri"/>
                    <a:cs typeface="Sakkal Majalla"/>
                  </a:rPr>
                  <a:t>	</a:t>
                </a:r>
                <a:r>
                  <a:rPr lang="en-US" sz="2800" dirty="0">
                    <a:latin typeface="Cambria Math"/>
                    <a:ea typeface="Calibri"/>
                    <a:cs typeface="Sakkal Majalla"/>
                    <a:sym typeface="Symbol"/>
                  </a:rPr>
                  <a:t></a:t>
                </a:r>
                <a:r>
                  <a:rPr lang="en-US" sz="2800" dirty="0">
                    <a:latin typeface="Cambria Math"/>
                    <a:ea typeface="Calibri"/>
                    <a:cs typeface="Sakkal Majalla"/>
                  </a:rPr>
                  <a:t> </a:t>
                </a:r>
                <a:r>
                  <a:rPr lang="ar-EG" sz="2800" dirty="0" smtClean="0">
                    <a:latin typeface="Cambria Math"/>
                    <a:ea typeface="Calibri"/>
                    <a:cs typeface="Sakkal Majalla"/>
                  </a:rPr>
                  <a:t> قوة </a:t>
                </a:r>
                <a:r>
                  <a:rPr lang="ar-EG" sz="2800" dirty="0">
                    <a:latin typeface="Cambria Math"/>
                    <a:ea typeface="Calibri"/>
                    <a:cs typeface="Sakkal Majalla"/>
                  </a:rPr>
                  <a:t>رد الفعل العمودية عند النقطة </a:t>
                </a:r>
                <a:r>
                  <a:rPr lang="en-US" sz="2800" dirty="0" smtClean="0">
                    <a:latin typeface="Cambria Math"/>
                    <a:ea typeface="Calibri"/>
                    <a:cs typeface="Sakkal Majalla"/>
                  </a:rPr>
                  <a:t>B</a:t>
                </a:r>
                <a:endParaRPr lang="en-US" sz="2800" dirty="0">
                  <a:latin typeface="Cambria Math"/>
                  <a:ea typeface="Calibri"/>
                  <a:cs typeface="Sakkal Majalla"/>
                </a:endParaRPr>
              </a:p>
              <a:p>
                <a:pPr marL="431800" algn="l">
                  <a:lnSpc>
                    <a:spcPct val="115000"/>
                  </a:lnSpc>
                  <a:tabLst>
                    <a:tab pos="-635" algn="l"/>
                  </a:tabLst>
                </a:pPr>
                <a14:m>
                  <m:oMathPara xmlns:m="http://schemas.openxmlformats.org/officeDocument/2006/math">
                    <m:oMathParaPr>
                      <m:jc m:val="centerGroup"/>
                    </m:oMathParaPr>
                    <m:oMath xmlns:m="http://schemas.openxmlformats.org/officeDocument/2006/math">
                      <m:sSub>
                        <m:sSubPr>
                          <m:ctrlPr>
                            <a:rPr lang="en-US" sz="2400" i="1">
                              <a:latin typeface="Cambria Math"/>
                              <a:ea typeface="Calibri"/>
                              <a:cs typeface="Sakkal Majalla"/>
                            </a:rPr>
                          </m:ctrlPr>
                        </m:sSubPr>
                        <m:e>
                          <m:r>
                            <a:rPr lang="en-US" sz="2400" i="1">
                              <a:effectLst/>
                              <a:latin typeface="Cambria Math"/>
                              <a:ea typeface="Calibri"/>
                              <a:cs typeface="Sakkal Majalla"/>
                            </a:rPr>
                            <m:t>𝑅</m:t>
                          </m:r>
                        </m:e>
                        <m:sub>
                          <m:r>
                            <a:rPr lang="en-US" sz="2400" i="1">
                              <a:effectLst/>
                              <a:latin typeface="Cambria Math"/>
                              <a:ea typeface="Calibri"/>
                              <a:cs typeface="Sakkal Majalla"/>
                            </a:rPr>
                            <m:t>𝐵</m:t>
                          </m:r>
                        </m:sub>
                      </m:sSub>
                      <m:r>
                        <a:rPr lang="en-US" sz="2400" i="1">
                          <a:effectLst/>
                          <a:latin typeface="Cambria Math"/>
                          <a:ea typeface="Calibri"/>
                          <a:cs typeface="Sakkal Majalla"/>
                        </a:rPr>
                        <m:t>=</m:t>
                      </m:r>
                      <m:r>
                        <a:rPr lang="en-US" sz="2400" i="1">
                          <a:effectLst/>
                          <a:latin typeface="Cambria Math"/>
                          <a:ea typeface="Calibri"/>
                          <a:cs typeface="Sakkal Majalla"/>
                        </a:rPr>
                        <m:t>𝑚</m:t>
                      </m:r>
                      <m:r>
                        <a:rPr lang="en-US" sz="2400" i="1">
                          <a:effectLst/>
                          <a:latin typeface="Cambria Math"/>
                          <a:ea typeface="Calibri"/>
                          <a:cs typeface="Sakkal Majalla"/>
                        </a:rPr>
                        <m:t>.</m:t>
                      </m:r>
                      <m:r>
                        <a:rPr lang="en-US" sz="2400" i="1">
                          <a:effectLst/>
                          <a:latin typeface="Cambria Math"/>
                          <a:ea typeface="Calibri"/>
                          <a:cs typeface="Sakkal Majalla"/>
                        </a:rPr>
                        <m:t>𝑔</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e>
                      </m:func>
                      <m:r>
                        <a:rPr lang="en-US" sz="2400">
                          <a:effectLst/>
                          <a:latin typeface="Cambria Math"/>
                          <a:ea typeface="Calibri"/>
                          <a:cs typeface="Sakkal Majalla"/>
                        </a:rPr>
                        <m:t> </m:t>
                      </m:r>
                      <m:d>
                        <m:dPr>
                          <m:begChr m:val="["/>
                          <m:endChr m:val="]"/>
                          <m:ctrlPr>
                            <a:rPr lang="en-US" sz="2400" i="1">
                              <a:effectLst/>
                              <a:latin typeface="Cambria Math"/>
                              <a:ea typeface="Calibri"/>
                              <a:cs typeface="Sakkal Majalla"/>
                            </a:rPr>
                          </m:ctrlPr>
                        </m:dPr>
                        <m:e>
                          <m:f>
                            <m:fPr>
                              <m:ctrlPr>
                                <a:rPr lang="en-US" sz="2400" i="1">
                                  <a:effectLst/>
                                  <a:latin typeface="Cambria Math"/>
                                  <a:ea typeface="Calibri"/>
                                  <a:cs typeface="Sakkal Majalla"/>
                                </a:rPr>
                              </m:ctrlPr>
                            </m:fPr>
                            <m:num>
                              <m:d>
                                <m:dPr>
                                  <m:ctrlPr>
                                    <a:rPr lang="en-US" sz="2400" i="1">
                                      <a:effectLst/>
                                      <a:latin typeface="Cambria Math"/>
                                      <a:ea typeface="Calibri"/>
                                      <a:cs typeface="Sakkal Majalla"/>
                                    </a:rPr>
                                  </m:ctrlPr>
                                </m:dPr>
                                <m:e>
                                  <m:r>
                                    <a:rPr lang="en-US" sz="2400" i="1">
                                      <a:effectLst/>
                                      <a:latin typeface="Cambria Math"/>
                                      <a:ea typeface="Calibri"/>
                                      <a:cs typeface="Sakkal Majalla"/>
                                    </a:rPr>
                                    <m:t>𝐿</m:t>
                                  </m:r>
                                  <m:r>
                                    <a:rPr lang="en-US" sz="2400" i="1">
                                      <a:effectLst/>
                                      <a:latin typeface="Cambria Math"/>
                                      <a:ea typeface="Calibri"/>
                                      <a:cs typeface="Sakkal Majalla"/>
                                    </a:rPr>
                                    <m:t>−</m:t>
                                  </m:r>
                                  <m:r>
                                    <a:rPr lang="en-US" sz="2400" i="1">
                                      <a:effectLst/>
                                      <a:latin typeface="Cambria Math"/>
                                      <a:ea typeface="Calibri"/>
                                      <a:cs typeface="Sakkal Majalla"/>
                                    </a:rPr>
                                    <m:t>𝜇</m:t>
                                  </m:r>
                                  <m:r>
                                    <a:rPr lang="en-US" sz="2400" i="1">
                                      <a:effectLst/>
                                      <a:latin typeface="Cambria Math"/>
                                      <a:ea typeface="Calibri"/>
                                      <a:cs typeface="Sakkal Majalla"/>
                                    </a:rPr>
                                    <m:t>.</m:t>
                                  </m:r>
                                  <m:r>
                                    <a:rPr lang="en-US" sz="2400" i="1">
                                      <a:effectLst/>
                                      <a:latin typeface="Cambria Math"/>
                                      <a:ea typeface="Calibri"/>
                                      <a:cs typeface="Sakkal Majalla"/>
                                    </a:rPr>
                                    <m:t>h</m:t>
                                  </m:r>
                                  <m:r>
                                    <a:rPr lang="en-US" sz="2400" i="1">
                                      <a:effectLst/>
                                      <a:latin typeface="Cambria Math"/>
                                      <a:ea typeface="Calibri"/>
                                      <a:cs typeface="Sakkal Majalla"/>
                                    </a:rPr>
                                    <m:t>−</m:t>
                                  </m:r>
                                  <m:r>
                                    <a:rPr lang="en-US" sz="2400" i="1">
                                      <a:effectLst/>
                                      <a:latin typeface="Cambria Math"/>
                                      <a:ea typeface="Calibri"/>
                                      <a:cs typeface="Sakkal Majalla"/>
                                    </a:rPr>
                                    <m:t>𝑥</m:t>
                                  </m:r>
                                </m:e>
                              </m:d>
                            </m:num>
                            <m:den>
                              <m:r>
                                <a:rPr lang="en-US" sz="2400" i="1">
                                  <a:effectLst/>
                                  <a:latin typeface="Cambria Math"/>
                                  <a:ea typeface="Calibri"/>
                                  <a:cs typeface="Sakkal Majalla"/>
                                </a:rPr>
                                <m:t>𝐿</m:t>
                              </m:r>
                            </m:den>
                          </m:f>
                        </m:e>
                      </m:d>
                      <m:r>
                        <a:rPr lang="en-US" sz="2400" i="1">
                          <a:effectLst/>
                          <a:latin typeface="Cambria Math"/>
                          <a:ea typeface="Calibri"/>
                          <a:cs typeface="Sakkal Majalla"/>
                        </a:rPr>
                        <m:t>  …   (</m:t>
                      </m:r>
                      <m:r>
                        <a:rPr lang="en-US" sz="2400" i="1">
                          <a:effectLst/>
                          <a:latin typeface="Cambria Math"/>
                          <a:ea typeface="Calibri"/>
                          <a:cs typeface="Sakkal Majalla"/>
                        </a:rPr>
                        <m:t>𝑖𝑖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431800" algn="l">
                  <a:lnSpc>
                    <a:spcPct val="150000"/>
                  </a:lnSpc>
                  <a:tabLst>
                    <a:tab pos="-635" algn="l"/>
                  </a:tabLst>
                </a:pPr>
                <a:endParaRPr lang="en-US" sz="1600" dirty="0">
                  <a:effectLst/>
                  <a:latin typeface="Calibri"/>
                  <a:ea typeface="Calibri"/>
                  <a:cs typeface="Arial"/>
                </a:endParaRPr>
              </a:p>
              <a:p>
                <a:pPr marL="889000" algn="just">
                  <a:lnSpc>
                    <a:spcPct val="150000"/>
                  </a:lnSpc>
                  <a:tabLst>
                    <a:tab pos="-635" algn="l"/>
                  </a:tabLst>
                </a:pPr>
                <a:r>
                  <a:rPr lang="en-US" sz="2400" dirty="0">
                    <a:latin typeface="Sakkal Majalla" panose="02000000000000000000" pitchFamily="2" charset="-78"/>
                    <a:ea typeface="Calibri"/>
                    <a:cs typeface="Sakkal Majalla" panose="02000000000000000000" pitchFamily="2" charset="-78"/>
                    <a:sym typeface="Symbol"/>
                  </a:rPr>
                  <a:t></a:t>
                </a:r>
                <a:r>
                  <a:rPr lang="en-US" sz="2400" dirty="0">
                    <a:effectLst/>
                    <a:latin typeface="Sakkal Majalla" panose="02000000000000000000" pitchFamily="2" charset="-78"/>
                    <a:ea typeface="Calibri"/>
                    <a:cs typeface="Sakkal Majalla" panose="02000000000000000000" pitchFamily="2" charset="-78"/>
                  </a:rPr>
                  <a:t> </a:t>
                </a:r>
                <a:r>
                  <a:rPr lang="ar-EG" sz="2400" dirty="0">
                    <a:effectLst/>
                    <a:latin typeface="Sakkal Majalla" panose="02000000000000000000" pitchFamily="2" charset="-78"/>
                    <a:ea typeface="Calibri"/>
                    <a:cs typeface="Sakkal Majalla" panose="02000000000000000000" pitchFamily="2" charset="-78"/>
                  </a:rPr>
                  <a:t>التباطئ للمركبة نتيجة التأثير عليها بالفرملة</a:t>
                </a:r>
                <a:endParaRPr lang="en-US" sz="1600" dirty="0">
                  <a:effectLst/>
                  <a:latin typeface="Sakkal Majalla" panose="02000000000000000000" pitchFamily="2" charset="-78"/>
                  <a:ea typeface="Calibri"/>
                  <a:cs typeface="Sakkal Majalla" panose="02000000000000000000" pitchFamily="2" charset="-78"/>
                </a:endParaRPr>
              </a:p>
              <a:p>
                <a:pPr marL="431800" algn="l">
                  <a:lnSpc>
                    <a:spcPct val="115000"/>
                  </a:lnSpc>
                  <a:tabLst>
                    <a:tab pos="-635" algn="l"/>
                  </a:tabLst>
                </a:pPr>
                <a14:m>
                  <m:oMathPara xmlns:m="http://schemas.openxmlformats.org/officeDocument/2006/math">
                    <m:oMathParaPr>
                      <m:jc m:val="centerGroup"/>
                    </m:oMathParaPr>
                    <m:oMath xmlns:m="http://schemas.openxmlformats.org/officeDocument/2006/math">
                      <m:r>
                        <a:rPr lang="en-US" sz="2400" i="1">
                          <a:latin typeface="Cambria Math"/>
                          <a:ea typeface="Calibri"/>
                          <a:cs typeface="Sakkal Majalla"/>
                        </a:rPr>
                        <m:t>𝑎</m:t>
                      </m:r>
                      <m:r>
                        <a:rPr lang="en-US" sz="2400" i="1">
                          <a:latin typeface="Cambria Math"/>
                          <a:ea typeface="Calibri"/>
                          <a:cs typeface="Sakkal Majalla"/>
                        </a:rPr>
                        <m:t>=</m:t>
                      </m:r>
                      <m:r>
                        <a:rPr lang="en-US" sz="2400" i="1">
                          <a:latin typeface="Cambria Math"/>
                          <a:ea typeface="Calibri"/>
                          <a:cs typeface="Sakkal Majalla"/>
                        </a:rPr>
                        <m:t>𝑔</m:t>
                      </m:r>
                      <m:r>
                        <a:rPr lang="en-US" sz="2400" i="1">
                          <a:latin typeface="Cambria Math"/>
                          <a:ea typeface="Calibri"/>
                          <a:cs typeface="Sakkal Majalla"/>
                        </a:rPr>
                        <m:t>+</m:t>
                      </m:r>
                      <m:d>
                        <m:dPr>
                          <m:ctrlPr>
                            <a:rPr lang="en-US" sz="2400" i="1">
                              <a:effectLst/>
                              <a:latin typeface="Cambria Math"/>
                              <a:ea typeface="Calibri"/>
                              <a:cs typeface="Sakkal Majalla"/>
                            </a:rPr>
                          </m:ctrlPr>
                        </m:dPr>
                        <m:e>
                          <m:r>
                            <a:rPr lang="en-US" sz="2400" i="1">
                              <a:effectLst/>
                              <a:latin typeface="Cambria Math"/>
                              <a:ea typeface="Calibri"/>
                              <a:cs typeface="Sakkal Majalla"/>
                            </a:rPr>
                            <m:t>𝜇</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a:rPr lang="en-US" sz="2400" i="1">
                                  <a:effectLst/>
                                  <a:latin typeface="Cambria Math"/>
                                  <a:ea typeface="Calibri"/>
                                  <a:cs typeface="Sakkal Majalla"/>
                                </a:rPr>
                                <m:t>𝑐𝑜𝑠</m:t>
                              </m:r>
                            </m:fName>
                            <m:e>
                              <m:r>
                                <a:rPr lang="en-US" sz="2400" i="1">
                                  <a:effectLst/>
                                  <a:latin typeface="Cambria Math"/>
                                  <a:ea typeface="Calibri"/>
                                  <a:cs typeface="Sakkal Majalla"/>
                                </a:rPr>
                                <m:t>𝛼</m:t>
                              </m:r>
                              <m:r>
                                <a:rPr lang="en-US" sz="2400" i="1">
                                  <a:effectLst/>
                                  <a:latin typeface="Cambria Math"/>
                                  <a:ea typeface="Calibri"/>
                                  <a:cs typeface="Sakkal Majalla"/>
                                </a:rPr>
                                <m:t>+</m:t>
                              </m:r>
                              <m:func>
                                <m:funcPr>
                                  <m:ctrlPr>
                                    <a:rPr lang="en-US" sz="2400" i="1">
                                      <a:effectLst/>
                                      <a:latin typeface="Cambria Math"/>
                                      <a:ea typeface="Calibri"/>
                                      <a:cs typeface="Sakkal Majalla"/>
                                    </a:rPr>
                                  </m:ctrlPr>
                                </m:funcPr>
                                <m:fName>
                                  <m:r>
                                    <m:rPr>
                                      <m:sty m:val="p"/>
                                    </m:rPr>
                                    <a:rPr lang="en-US" sz="2400">
                                      <a:effectLst/>
                                      <a:latin typeface="Cambria Math"/>
                                      <a:ea typeface="Calibri"/>
                                      <a:cs typeface="Sakkal Majalla"/>
                                    </a:rPr>
                                    <m:t>sin</m:t>
                                  </m:r>
                                </m:fName>
                                <m:e>
                                  <m:r>
                                    <a:rPr lang="en-US" sz="2400" i="1">
                                      <a:effectLst/>
                                      <a:latin typeface="Cambria Math"/>
                                      <a:ea typeface="Calibri"/>
                                      <a:cs typeface="Sakkal Majalla"/>
                                    </a:rPr>
                                    <m:t>𝛼</m:t>
                                  </m:r>
                                </m:e>
                              </m:func>
                            </m:e>
                          </m:func>
                        </m:e>
                      </m:d>
                      <m:r>
                        <a:rPr lang="en-US" sz="2400">
                          <a:effectLst/>
                          <a:latin typeface="Cambria Math"/>
                          <a:ea typeface="Times New Roman"/>
                          <a:cs typeface="Sakkal Majalla"/>
                        </a:rPr>
                        <m:t>  </m:t>
                      </m:r>
                      <m:r>
                        <a:rPr lang="en-US" sz="2400" i="1">
                          <a:effectLst/>
                          <a:latin typeface="Cambria Math"/>
                          <a:ea typeface="Times New Roman"/>
                          <a:cs typeface="Sakkal Majalla"/>
                        </a:rPr>
                        <m:t>…</m:t>
                      </m:r>
                      <m:r>
                        <a:rPr lang="en-US" sz="2400" i="1">
                          <a:effectLst/>
                          <a:latin typeface="Cambria Math"/>
                          <a:ea typeface="Calibri"/>
                          <a:cs typeface="Sakkal Majalla"/>
                        </a:rPr>
                        <m:t>  (</m:t>
                      </m:r>
                      <m:r>
                        <a:rPr lang="en-US" sz="2400" i="1">
                          <a:effectLst/>
                          <a:latin typeface="Cambria Math"/>
                          <a:ea typeface="Calibri"/>
                          <a:cs typeface="Sakkal Majalla"/>
                        </a:rPr>
                        <m:t>𝑖𝑖𝑖</m:t>
                      </m:r>
                      <m:r>
                        <a:rPr lang="en-US" sz="2400" i="1">
                          <a:effectLst/>
                          <a:latin typeface="Cambria Math"/>
                          <a:ea typeface="Calibri"/>
                          <a:cs typeface="Sakkal Majalla"/>
                        </a:rPr>
                        <m:t>)</m:t>
                      </m:r>
                    </m:oMath>
                  </m:oMathPara>
                </a14:m>
                <a:endParaRPr lang="en-US" sz="1600" dirty="0">
                  <a:effectLst/>
                  <a:latin typeface="Calibri"/>
                  <a:ea typeface="Calibri"/>
                  <a:cs typeface="Arial"/>
                </a:endParaRPr>
              </a:p>
              <a:p>
                <a:pPr marL="431800" algn="l">
                  <a:lnSpc>
                    <a:spcPct val="150000"/>
                  </a:lnSpc>
                  <a:tabLst>
                    <a:tab pos="-635" algn="l"/>
                  </a:tabLst>
                </a:pPr>
                <a:endParaRPr lang="en-US" sz="1600" dirty="0">
                  <a:effectLst/>
                  <a:latin typeface="Calibri"/>
                  <a:ea typeface="Calibri"/>
                  <a:cs typeface="Arial"/>
                </a:endParaRPr>
              </a:p>
              <a:p>
                <a:pPr>
                  <a:lnSpc>
                    <a:spcPct val="130000"/>
                  </a:lnSpc>
                  <a:tabLst>
                    <a:tab pos="-635" algn="l"/>
                  </a:tabLst>
                </a:pPr>
                <a:endParaRPr lang="en-US" sz="14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331640" y="908720"/>
                <a:ext cx="7560840" cy="5149167"/>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8332108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تمرين محلول </a:t>
            </a:r>
            <a:r>
              <a:rPr lang="en-US"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440160" y="974333"/>
            <a:ext cx="7596336" cy="5262979"/>
          </a:xfrm>
          <a:prstGeom prst="rect">
            <a:avLst/>
          </a:prstGeom>
        </p:spPr>
        <p:txBody>
          <a:bodyPr wrap="square">
            <a:spAutoFit/>
          </a:bodyPr>
          <a:lstStyle/>
          <a:p>
            <a:pPr marL="431800" algn="just">
              <a:lnSpc>
                <a:spcPct val="150000"/>
              </a:lnSpc>
              <a:tabLst>
                <a:tab pos="-635" algn="l"/>
              </a:tabLst>
            </a:pPr>
            <a:r>
              <a:rPr lang="ar-EG" sz="2800" dirty="0">
                <a:latin typeface="Cambria Math"/>
                <a:ea typeface="Calibri"/>
                <a:cs typeface="Sakkal Majalla"/>
              </a:rPr>
              <a:t>مركبة تتحرك على مستوي مائل بزاوية ميل </a:t>
            </a:r>
            <a:r>
              <a:rPr lang="en-US" sz="2400" dirty="0">
                <a:latin typeface="Cambria Math"/>
                <a:ea typeface="Calibri"/>
                <a:cs typeface="Sakkal Majalla"/>
              </a:rPr>
              <a:t>10</a:t>
            </a:r>
            <a:r>
              <a:rPr lang="en-US" sz="2400" dirty="0">
                <a:latin typeface="Cambria Math"/>
                <a:ea typeface="Calibri"/>
                <a:cs typeface="Sakkal Majalla"/>
                <a:sym typeface="Symbol"/>
              </a:rPr>
              <a:t></a:t>
            </a:r>
            <a:r>
              <a:rPr lang="ar-EG" sz="2800" dirty="0">
                <a:latin typeface="Cambria Math"/>
                <a:ea typeface="Calibri"/>
                <a:cs typeface="Sakkal Majalla"/>
              </a:rPr>
              <a:t> مع الأفقي بسرعة قدرها </a:t>
            </a:r>
            <a:r>
              <a:rPr lang="en-US" sz="2400" dirty="0">
                <a:latin typeface="Cambria Math"/>
                <a:ea typeface="Calibri"/>
                <a:cs typeface="Sakkal Majalla"/>
              </a:rPr>
              <a:t>36 km/h</a:t>
            </a:r>
            <a:r>
              <a:rPr lang="ar-EG" sz="2800" dirty="0">
                <a:latin typeface="Cambria Math"/>
                <a:ea typeface="Calibri"/>
                <a:cs typeface="Sakkal Majalla"/>
              </a:rPr>
              <a:t> - المسافة بين محاور العجلات </a:t>
            </a:r>
            <a:r>
              <a:rPr lang="en-US" sz="2400" dirty="0">
                <a:latin typeface="Cambria Math"/>
                <a:ea typeface="Calibri"/>
                <a:cs typeface="Sakkal Majalla"/>
              </a:rPr>
              <a:t>1.8 m</a:t>
            </a:r>
            <a:r>
              <a:rPr lang="ar-EG" sz="2800" dirty="0">
                <a:latin typeface="Cambria Math"/>
                <a:ea typeface="Calibri"/>
                <a:cs typeface="Sakkal Majalla"/>
              </a:rPr>
              <a:t> - مركز الثقل للمركبة يفع على بعد </a:t>
            </a:r>
            <a:r>
              <a:rPr lang="en-US" sz="2400" dirty="0">
                <a:latin typeface="Cambria Math"/>
                <a:ea typeface="Calibri"/>
                <a:cs typeface="Sakkal Majalla"/>
              </a:rPr>
              <a:t>0.8 m</a:t>
            </a:r>
            <a:r>
              <a:rPr lang="ar-EG" sz="2800" dirty="0">
                <a:latin typeface="Cambria Math"/>
                <a:ea typeface="Calibri"/>
                <a:cs typeface="Sakkal Majalla"/>
              </a:rPr>
              <a:t> من محور العجلات الخلفية ويقع أعلى المستوى المائل بمسافة </a:t>
            </a:r>
            <a:r>
              <a:rPr lang="en-US" sz="2400" dirty="0">
                <a:latin typeface="Cambria Math"/>
                <a:ea typeface="Calibri"/>
                <a:cs typeface="Sakkal Majalla"/>
              </a:rPr>
              <a:t>0.9 m</a:t>
            </a:r>
            <a:r>
              <a:rPr lang="ar-EG" sz="2800" dirty="0">
                <a:latin typeface="Cambria Math"/>
                <a:ea typeface="Calibri"/>
                <a:cs typeface="Sakkal Majalla"/>
              </a:rPr>
              <a:t> - معامل الإحتكاك </a:t>
            </a:r>
            <a:r>
              <a:rPr lang="en-US" sz="2400" dirty="0">
                <a:latin typeface="Cambria Math"/>
                <a:ea typeface="Calibri"/>
                <a:cs typeface="Sakkal Majalla"/>
              </a:rPr>
              <a:t>0.5</a:t>
            </a:r>
            <a:r>
              <a:rPr lang="ar-EG" sz="2800" dirty="0">
                <a:latin typeface="Cambria Math"/>
                <a:ea typeface="Calibri"/>
                <a:cs typeface="Sakkal Majalla"/>
              </a:rPr>
              <a:t>. المطلوب تقدير المسافة </a:t>
            </a:r>
            <a:r>
              <a:rPr lang="en-US" sz="2400" dirty="0">
                <a:latin typeface="Cambria Math"/>
                <a:ea typeface="Calibri"/>
                <a:cs typeface="Sakkal Majalla"/>
              </a:rPr>
              <a:t>(s)</a:t>
            </a:r>
            <a:r>
              <a:rPr lang="ar-EG" sz="2800" dirty="0">
                <a:latin typeface="Cambria Math"/>
                <a:ea typeface="Calibri"/>
                <a:cs typeface="Sakkal Majalla"/>
              </a:rPr>
              <a:t> التي تتحركها المركبة وكذلك الزمن اللازم </a:t>
            </a:r>
            <a:r>
              <a:rPr lang="en-US" sz="2400" dirty="0">
                <a:latin typeface="Cambria Math"/>
                <a:ea typeface="Calibri"/>
                <a:cs typeface="Sakkal Majalla"/>
              </a:rPr>
              <a:t>(t)</a:t>
            </a:r>
            <a:r>
              <a:rPr lang="ar-EG" sz="2800" dirty="0">
                <a:latin typeface="Cambria Math"/>
                <a:ea typeface="Calibri"/>
                <a:cs typeface="Sakkal Majalla"/>
              </a:rPr>
              <a:t> قبل حدوث التوقف عندما يتم التأثير بالفرملة على العجلات الأربعة في الحالتين التاليتين: عندما تتحرك المركبة لأعلي على المستوى المائل - عندما تتحرك المركبة لأسفل على المستوى المائل.</a:t>
            </a:r>
            <a:endParaRPr lang="en-US" sz="2800" dirty="0">
              <a:effectLst/>
              <a:latin typeface="Calibri"/>
              <a:ea typeface="Calibri"/>
              <a:cs typeface="Arial"/>
            </a:endParaRPr>
          </a:p>
        </p:txBody>
      </p:sp>
    </p:spTree>
    <p:extLst>
      <p:ext uri="{BB962C8B-B14F-4D97-AF65-F5344CB8AC3E}">
        <p14:creationId xmlns:p14="http://schemas.microsoft.com/office/powerpoint/2010/main" val="23883263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الحــــــــــــــــل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974333"/>
                <a:ext cx="7848872" cy="5204823"/>
              </a:xfrm>
              <a:prstGeom prst="rect">
                <a:avLst/>
              </a:prstGeom>
            </p:spPr>
            <p:txBody>
              <a:bodyPr wrap="square">
                <a:spAutoFit/>
              </a:bodyPr>
              <a:lstStyle/>
              <a:p>
                <a:pPr marL="1257300" lvl="2" indent="-342900" algn="just">
                  <a:lnSpc>
                    <a:spcPct val="130000"/>
                  </a:lnSpc>
                  <a:buFont typeface="Wingdings"/>
                  <a:buChar char=""/>
                  <a:tabLst>
                    <a:tab pos="-635" algn="l"/>
                  </a:tabLst>
                </a:pPr>
                <a:r>
                  <a:rPr lang="ar-EG" sz="2800" b="1" dirty="0">
                    <a:latin typeface="Cambria Math"/>
                    <a:ea typeface="Calibri"/>
                    <a:cs typeface="Sakkal Majalla"/>
                  </a:rPr>
                  <a:t>المعطيات:</a:t>
                </a:r>
                <a:endParaRPr lang="en-US" sz="2800" dirty="0">
                  <a:effectLst/>
                  <a:latin typeface="Calibri"/>
                  <a:ea typeface="Calibri"/>
                  <a:cs typeface="Arial"/>
                </a:endParaRPr>
              </a:p>
              <a:p>
                <a:pPr marL="431800" algn="just" rtl="0">
                  <a:lnSpc>
                    <a:spcPct val="130000"/>
                  </a:lnSpc>
                  <a:spcAft>
                    <a:spcPts val="0"/>
                  </a:spcAft>
                  <a:tabLst>
                    <a:tab pos="-635" algn="l"/>
                  </a:tabLst>
                </a:pPr>
                <a:r>
                  <a:rPr lang="ar-EG" sz="2800" dirty="0">
                    <a:effectLst/>
                    <a:latin typeface="Cambria Math"/>
                    <a:ea typeface="Calibri"/>
                    <a:cs typeface="Sakkal Majalla"/>
                  </a:rPr>
                  <a:t> </a:t>
                </a:r>
                <a:r>
                  <a:rPr lang="en-US" sz="2800" dirty="0">
                    <a:effectLst/>
                    <a:latin typeface="Cambria Math"/>
                    <a:ea typeface="Calibri"/>
                    <a:cs typeface="Sakkal Majalla"/>
                  </a:rPr>
                  <a:t>(</a:t>
                </a:r>
                <a:r>
                  <a:rPr lang="en-US" sz="2800" dirty="0">
                    <a:effectLst/>
                    <a:latin typeface="Cambria Math"/>
                    <a:ea typeface="Calibri"/>
                    <a:cs typeface="Sakkal Majalla"/>
                    <a:sym typeface="Symbol"/>
                  </a:rPr>
                  <a:t></a:t>
                </a:r>
                <a:r>
                  <a:rPr lang="en-US" sz="2800" dirty="0">
                    <a:effectLst/>
                    <a:latin typeface="Cambria Math"/>
                    <a:ea typeface="Calibri"/>
                    <a:cs typeface="Sakkal Majalla"/>
                  </a:rPr>
                  <a:t> = 10</a:t>
                </a:r>
                <a:r>
                  <a:rPr lang="en-US" sz="2800" dirty="0">
                    <a:effectLst/>
                    <a:latin typeface="Cambria Math"/>
                    <a:ea typeface="Calibri"/>
                    <a:cs typeface="Sakkal Majalla"/>
                    <a:sym typeface="Symbol"/>
                  </a:rPr>
                  <a:t></a:t>
                </a:r>
                <a:r>
                  <a:rPr lang="en-US" sz="2800" dirty="0">
                    <a:effectLst/>
                    <a:latin typeface="Cambria Math"/>
                    <a:ea typeface="Calibri"/>
                    <a:cs typeface="Sakkal Majalla"/>
                  </a:rPr>
                  <a:t> ; u = 36 km/h = 10 m/s ; L = 1.8 m ; </a:t>
                </a:r>
                <a:endParaRPr lang="en-US" sz="2800" dirty="0">
                  <a:effectLst/>
                  <a:latin typeface="Calibri"/>
                  <a:ea typeface="Calibri"/>
                  <a:cs typeface="Arial"/>
                </a:endParaRPr>
              </a:p>
              <a:p>
                <a:pPr marL="431800" algn="just" rtl="0">
                  <a:lnSpc>
                    <a:spcPct val="130000"/>
                  </a:lnSpc>
                  <a:spcAft>
                    <a:spcPts val="0"/>
                  </a:spcAft>
                  <a:tabLst>
                    <a:tab pos="-635" algn="l"/>
                  </a:tabLst>
                </a:pPr>
                <a:r>
                  <a:rPr lang="en-US" sz="2800" dirty="0">
                    <a:effectLst/>
                    <a:latin typeface="Cambria Math"/>
                    <a:ea typeface="Calibri"/>
                    <a:cs typeface="Sakkal Majalla"/>
                  </a:rPr>
                  <a:t>x = 0.8 m ; h = 0.9 m ; </a:t>
                </a:r>
                <a:r>
                  <a:rPr lang="en-US" sz="2800" dirty="0">
                    <a:effectLst/>
                    <a:latin typeface="Cambria Math"/>
                    <a:ea typeface="Calibri"/>
                    <a:cs typeface="Sakkal Majalla"/>
                    <a:sym typeface="Symbol"/>
                  </a:rPr>
                  <a:t></a:t>
                </a:r>
                <a:r>
                  <a:rPr lang="en-US" sz="2800" dirty="0">
                    <a:effectLst/>
                    <a:latin typeface="Cambria Math"/>
                    <a:ea typeface="Calibri"/>
                    <a:cs typeface="Sakkal Majalla"/>
                  </a:rPr>
                  <a:t> = 0.5)</a:t>
                </a:r>
                <a:endParaRPr lang="en-US" sz="2800" dirty="0">
                  <a:effectLst/>
                  <a:latin typeface="Calibri"/>
                  <a:ea typeface="Calibri"/>
                  <a:cs typeface="Arial"/>
                </a:endParaRPr>
              </a:p>
              <a:p>
                <a:pPr marL="342900" lvl="0" indent="12700">
                  <a:lnSpc>
                    <a:spcPct val="130000"/>
                  </a:lnSpc>
                  <a:buSzPts val="1800"/>
                  <a:buFont typeface="+mj-lt"/>
                  <a:buAutoNum type="arabicPeriod"/>
                  <a:tabLst>
                    <a:tab pos="-635" algn="l"/>
                  </a:tabLst>
                </a:pPr>
                <a:r>
                  <a:rPr lang="ar-EG" sz="2800" b="1" dirty="0" smtClean="0">
                    <a:effectLst/>
                    <a:latin typeface="Cambria Math"/>
                    <a:ea typeface="Calibri"/>
                    <a:cs typeface="Sakkal Majalla"/>
                  </a:rPr>
                  <a:t>  تقدير </a:t>
                </a:r>
                <a:r>
                  <a:rPr lang="ar-EG" sz="2800" b="1" dirty="0">
                    <a:effectLst/>
                    <a:latin typeface="Cambria Math"/>
                    <a:ea typeface="Calibri"/>
                    <a:cs typeface="Sakkal Majalla"/>
                  </a:rPr>
                  <a:t>التباطئ عندما تتحرك المركبة لأعلي</a:t>
                </a:r>
                <a:endParaRPr lang="en-US" sz="2800" dirty="0">
                  <a:effectLst/>
                  <a:latin typeface="Calibri"/>
                  <a:ea typeface="Calibri"/>
                  <a:cs typeface="Arial"/>
                </a:endParaRPr>
              </a:p>
              <a:p>
                <a:pPr marL="1257300" lvl="2" indent="-342900">
                  <a:lnSpc>
                    <a:spcPct val="130000"/>
                  </a:lnSpc>
                  <a:buFont typeface="Wingdings"/>
                  <a:buChar char=""/>
                  <a:tabLst>
                    <a:tab pos="-635" algn="l"/>
                  </a:tabLst>
                </a:pPr>
                <a:r>
                  <a:rPr lang="ar-EG" sz="2800" dirty="0">
                    <a:effectLst/>
                    <a:latin typeface="Cambria Math"/>
                    <a:ea typeface="Calibri"/>
                    <a:cs typeface="Sakkal Majalla"/>
                  </a:rPr>
                  <a:t>حيث أن المركبة تتحرك لأعلى المستوي المائل ، فإن التباطئ يقدر كما يلي:</a:t>
                </a:r>
                <a:endParaRPr lang="en-US" sz="2800" dirty="0">
                  <a:effectLst/>
                  <a:latin typeface="Calibri"/>
                  <a:ea typeface="Calibri"/>
                  <a:cs typeface="Arial"/>
                </a:endParaRPr>
              </a:p>
              <a:p>
                <a:pPr marL="889000" algn="l">
                  <a:lnSpc>
                    <a:spcPct val="115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𝑔</m:t>
                      </m:r>
                      <m:r>
                        <a:rPr lang="en-US" sz="2800" i="1">
                          <a:effectLst/>
                          <a:latin typeface="Cambria Math"/>
                          <a:ea typeface="Calibri"/>
                          <a:cs typeface="Sakkal Majalla"/>
                        </a:rPr>
                        <m:t>+</m:t>
                      </m:r>
                      <m:d>
                        <m:dPr>
                          <m:ctrlPr>
                            <a:rPr lang="en-US" sz="2800" i="1">
                              <a:effectLst/>
                              <a:latin typeface="Cambria Math"/>
                              <a:ea typeface="Calibri"/>
                              <a:cs typeface="Sakkal Majalla"/>
                            </a:rPr>
                          </m:ctrlPr>
                        </m:dPr>
                        <m:e>
                          <m:r>
                            <a:rPr lang="en-US" sz="2800" i="1">
                              <a:effectLst/>
                              <a:latin typeface="Cambria Math"/>
                              <a:ea typeface="Calibri"/>
                              <a:cs typeface="Sakkal Majalla"/>
                            </a:rPr>
                            <m:t>𝜇</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r>
                                <a:rPr lang="en-US" sz="2800" i="1">
                                  <a:effectLst/>
                                  <a:latin typeface="Cambria Math"/>
                                  <a:ea typeface="Calibri"/>
                                  <a:cs typeface="Sakkal Majalla"/>
                                </a:rPr>
                                <m:t>𝛼</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𝛼</m:t>
                                  </m:r>
                                </m:e>
                              </m:func>
                            </m:e>
                          </m:func>
                        </m:e>
                      </m:d>
                      <m:r>
                        <a:rPr lang="en-US" sz="2800">
                          <a:effectLst/>
                          <a:latin typeface="Cambria Math"/>
                          <a:ea typeface="Times New Roman"/>
                          <a:cs typeface="Sakkal Majalla"/>
                        </a:rPr>
                        <m:t> </m:t>
                      </m:r>
                    </m:oMath>
                  </m:oMathPara>
                </a14:m>
                <a:endParaRPr lang="en-US" sz="2800" dirty="0">
                  <a:effectLst/>
                  <a:latin typeface="Calibri"/>
                  <a:ea typeface="Calibri"/>
                  <a:cs typeface="Arial"/>
                </a:endParaRPr>
              </a:p>
              <a:p>
                <a:pPr marL="1349375">
                  <a:lnSpc>
                    <a:spcPct val="130000"/>
                  </a:lnSpc>
                  <a:tabLst>
                    <a:tab pos="-635" algn="l"/>
                  </a:tabLst>
                </a:pPr>
                <a:r>
                  <a:rPr lang="en-US" sz="2800" b="1" dirty="0">
                    <a:effectLst/>
                    <a:latin typeface="Sakkal Majalla"/>
                    <a:ea typeface="Calibri"/>
                    <a:cs typeface="Arial"/>
                  </a:rPr>
                  <a:t> </a:t>
                </a:r>
                <a14:m>
                  <m:oMath xmlns:m="http://schemas.openxmlformats.org/officeDocument/2006/math">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9</m:t>
                    </m:r>
                    <m:r>
                      <a:rPr lang="en-US" sz="2800" i="1">
                        <a:effectLst/>
                        <a:latin typeface="Cambria Math"/>
                        <a:ea typeface="Calibri"/>
                        <a:cs typeface="Sakkal Majalla"/>
                      </a:rPr>
                      <m:t>.</m:t>
                    </m:r>
                    <m:r>
                      <a:rPr lang="en-US" sz="2800" i="1">
                        <a:effectLst/>
                        <a:latin typeface="Cambria Math"/>
                        <a:ea typeface="Calibri"/>
                        <a:cs typeface="Sakkal Majalla"/>
                      </a:rPr>
                      <m:t>81</m:t>
                    </m:r>
                    <m:r>
                      <a:rPr lang="en-US" sz="2800" i="1">
                        <a:effectLst/>
                        <a:latin typeface="Cambria Math"/>
                        <a:ea typeface="Calibri"/>
                        <a:cs typeface="Sakkal Majalla"/>
                      </a:rPr>
                      <m:t>+</m:t>
                    </m:r>
                    <m:d>
                      <m:dPr>
                        <m:ctrlPr>
                          <a:rPr lang="en-US" sz="2800" i="1">
                            <a:effectLst/>
                            <a:latin typeface="Cambria Math"/>
                            <a:ea typeface="Calibri"/>
                            <a:cs typeface="Sakkal Majalla"/>
                          </a:rPr>
                        </m:ctrlPr>
                      </m:dPr>
                      <m:e>
                        <m:r>
                          <a:rPr lang="en-US" sz="2800" i="1">
                            <a:effectLst/>
                            <a:latin typeface="Cambria Math"/>
                            <a:ea typeface="Calibri"/>
                            <a:cs typeface="Sakkal Majalla"/>
                          </a:rPr>
                          <m:t>0</m:t>
                        </m:r>
                        <m:r>
                          <a:rPr lang="en-US" sz="2800" i="1">
                            <a:effectLst/>
                            <a:latin typeface="Cambria Math"/>
                            <a:ea typeface="Calibri"/>
                            <a:cs typeface="Sakkal Majalla"/>
                          </a:rPr>
                          <m:t>.</m:t>
                        </m:r>
                        <m:r>
                          <a:rPr lang="en-US" sz="2800" i="1">
                            <a:effectLst/>
                            <a:latin typeface="Cambria Math"/>
                            <a:ea typeface="Calibri"/>
                            <a:cs typeface="Sakkal Majalla"/>
                          </a:rPr>
                          <m:t>5</m:t>
                        </m:r>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a:rPr lang="en-US" sz="2800" i="1">
                                <a:effectLst/>
                                <a:latin typeface="Cambria Math"/>
                                <a:ea typeface="Calibri"/>
                                <a:cs typeface="Sakkal Majalla"/>
                              </a:rPr>
                              <m:t>𝑐𝑜𝑠</m:t>
                            </m:r>
                          </m:fName>
                          <m:e>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sup>
                            </m:sSup>
                            <m:r>
                              <a:rPr lang="en-US" sz="2800" i="1">
                                <a:effectLst/>
                                <a:latin typeface="Cambria Math"/>
                                <a:ea typeface="Calibri"/>
                                <a:cs typeface="Sakkal Majalla"/>
                              </a:rPr>
                              <m:t>+</m:t>
                            </m:r>
                            <m:func>
                              <m:funcPr>
                                <m:ctrlPr>
                                  <a:rPr lang="en-US" sz="2800" i="1">
                                    <a:effectLst/>
                                    <a:latin typeface="Cambria Math"/>
                                    <a:ea typeface="Calibri"/>
                                    <a:cs typeface="Sakkal Majalla"/>
                                  </a:rPr>
                                </m:ctrlPr>
                              </m:funcPr>
                              <m:fName>
                                <m:r>
                                  <m:rPr>
                                    <m:sty m:val="p"/>
                                  </m:rPr>
                                  <a:rPr lang="en-US" sz="2800">
                                    <a:effectLst/>
                                    <a:latin typeface="Cambria Math"/>
                                    <a:ea typeface="Calibri"/>
                                    <a:cs typeface="Sakkal Majalla"/>
                                  </a:rPr>
                                  <m:t>sin</m:t>
                                </m:r>
                              </m:fName>
                              <m:e>
                                <m:r>
                                  <a:rPr lang="en-US" sz="2800" i="1">
                                    <a:effectLst/>
                                    <a:latin typeface="Cambria Math"/>
                                    <a:ea typeface="Calibri"/>
                                    <a:cs typeface="Sakkal Majalla"/>
                                  </a:rPr>
                                  <m:t>𝛼</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m:t>
                                    </m:r>
                                  </m:sup>
                                </m:sSup>
                              </m:e>
                            </m:func>
                          </m:e>
                        </m:func>
                      </m:e>
                    </m:d>
                    <m:r>
                      <a:rPr lang="en-US" sz="2800">
                        <a:effectLst/>
                        <a:latin typeface="Cambria Math"/>
                        <a:ea typeface="Calibri"/>
                        <a:cs typeface="Sakkal Majalla"/>
                      </a:rPr>
                      <m:t> </m:t>
                    </m:r>
                  </m:oMath>
                </a14:m>
                <a:endParaRPr lang="en-US" sz="2800" dirty="0">
                  <a:effectLst/>
                  <a:latin typeface="Calibri"/>
                  <a:ea typeface="Calibri"/>
                  <a:cs typeface="Arial"/>
                </a:endParaRPr>
              </a:p>
              <a:p>
                <a:pPr marL="457200">
                  <a:lnSpc>
                    <a:spcPct val="115000"/>
                  </a:lnSpc>
                  <a:spcAft>
                    <a:spcPts val="1000"/>
                  </a:spcAf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6</m:t>
                      </m:r>
                      <m:r>
                        <a:rPr lang="en-US" sz="2800" i="1">
                          <a:effectLst/>
                          <a:latin typeface="Cambria Math"/>
                          <a:ea typeface="Calibri"/>
                          <a:cs typeface="Sakkal Majalla"/>
                        </a:rPr>
                        <m:t>.</m:t>
                      </m:r>
                      <m:r>
                        <a:rPr lang="en-US" sz="2800" i="1">
                          <a:effectLst/>
                          <a:latin typeface="Cambria Math"/>
                          <a:ea typeface="Calibri"/>
                          <a:cs typeface="Sakkal Majalla"/>
                        </a:rPr>
                        <m:t>53</m:t>
                      </m:r>
                      <m:r>
                        <a:rPr lang="en-US" sz="2800" i="1">
                          <a:effectLst/>
                          <a:latin typeface="Cambria Math"/>
                          <a:ea typeface="Calibri"/>
                          <a:cs typeface="Sakkal Majalla"/>
                        </a:rPr>
                        <m:t> </m:t>
                      </m:r>
                      <m:r>
                        <a:rPr lang="en-US" sz="2800" i="1">
                          <a:effectLst/>
                          <a:latin typeface="Cambria Math"/>
                          <a:ea typeface="Calibri"/>
                          <a:cs typeface="Sakkal Majalla"/>
                        </a:rPr>
                        <m:t>𝑚</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𝑠</m:t>
                          </m:r>
                        </m:e>
                        <m:sup>
                          <m:r>
                            <a:rPr lang="en-US" sz="2800" i="1">
                              <a:effectLst/>
                              <a:latin typeface="Cambria Math"/>
                              <a:ea typeface="Calibri"/>
                              <a:cs typeface="Sakkal Majalla"/>
                            </a:rPr>
                            <m:t>2</m:t>
                          </m:r>
                        </m:sup>
                      </m:sSup>
                      <m:r>
                        <a:rPr lang="en-US" sz="2800">
                          <a:effectLst/>
                          <a:latin typeface="Cambria Math"/>
                          <a:ea typeface="Calibri"/>
                          <a:cs typeface="Sakkal Majalla"/>
                        </a:rPr>
                        <m:t> </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974333"/>
                <a:ext cx="7848872" cy="5204823"/>
              </a:xfrm>
              <a:prstGeom prst="rect">
                <a:avLst/>
              </a:prstGeom>
              <a:blipFill rotWithShape="1">
                <a:blip r:embed="rId2"/>
                <a:stretch>
                  <a:fillRect l="-1632"/>
                </a:stretch>
              </a:blipFill>
            </p:spPr>
            <p:txBody>
              <a:bodyPr/>
              <a:lstStyle/>
              <a:p>
                <a:r>
                  <a:rPr lang="ar-EG">
                    <a:noFill/>
                  </a:rPr>
                  <a:t> </a:t>
                </a:r>
              </a:p>
            </p:txBody>
          </p:sp>
        </mc:Fallback>
      </mc:AlternateContent>
    </p:spTree>
    <p:extLst>
      <p:ext uri="{BB962C8B-B14F-4D97-AF65-F5344CB8AC3E}">
        <p14:creationId xmlns:p14="http://schemas.microsoft.com/office/powerpoint/2010/main" val="36516410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764704"/>
                <a:ext cx="7776864" cy="5745675"/>
              </a:xfrm>
              <a:prstGeom prst="rect">
                <a:avLst/>
              </a:prstGeom>
            </p:spPr>
            <p:txBody>
              <a:bodyPr wrap="square">
                <a:spAutoFit/>
              </a:bodyPr>
              <a:lstStyle/>
              <a:p>
                <a:pPr marL="685800" lvl="0" indent="-342900">
                  <a:lnSpc>
                    <a:spcPct val="200000"/>
                  </a:lnSpc>
                  <a:buSzPts val="1800"/>
                  <a:buFont typeface="+mj-lt"/>
                  <a:buAutoNum type="arabicPeriod" startAt="2"/>
                  <a:tabLst>
                    <a:tab pos="-635" algn="l"/>
                  </a:tabLst>
                </a:pPr>
                <a:r>
                  <a:rPr lang="ar-EG" b="1" dirty="0" smtClean="0">
                    <a:latin typeface="Cambria Math"/>
                    <a:ea typeface="Calibri"/>
                    <a:cs typeface="Sakkal Majalla"/>
                  </a:rPr>
                  <a:t>  </a:t>
                </a:r>
                <a:r>
                  <a:rPr lang="ar-EG" sz="2800" b="1" dirty="0" smtClean="0">
                    <a:latin typeface="Cambria Math"/>
                    <a:ea typeface="Calibri"/>
                    <a:cs typeface="Sakkal Majalla"/>
                  </a:rPr>
                  <a:t>تقدير </a:t>
                </a:r>
                <a:r>
                  <a:rPr lang="ar-EG" sz="2800" b="1" dirty="0">
                    <a:latin typeface="Cambria Math"/>
                    <a:ea typeface="Calibri"/>
                    <a:cs typeface="Sakkal Majalla"/>
                  </a:rPr>
                  <a:t>المسافة عندما تتحرك المركبة لأعلي</a:t>
                </a:r>
                <a:endParaRPr lang="en-US" dirty="0">
                  <a:effectLst/>
                  <a:latin typeface="Calibri"/>
                  <a:ea typeface="Calibri"/>
                  <a:cs typeface="Arial"/>
                </a:endParaRPr>
              </a:p>
              <a:p>
                <a:pPr marL="1257300" lvl="2" indent="-342900">
                  <a:lnSpc>
                    <a:spcPct val="200000"/>
                  </a:lnSpc>
                  <a:buFont typeface="Wingdings"/>
                  <a:buChar char=""/>
                  <a:tabLst>
                    <a:tab pos="-635" algn="l"/>
                  </a:tabLst>
                </a:pPr>
                <a:r>
                  <a:rPr lang="ar-EG" sz="2800" dirty="0">
                    <a:effectLst/>
                    <a:latin typeface="Cambria Math"/>
                    <a:ea typeface="Calibri"/>
                    <a:cs typeface="Sakkal Majalla"/>
                  </a:rPr>
                  <a:t>حيث أن التباطئ للمركبة منتظم ، فإن المسافة تحسب كما يلي: </a:t>
                </a:r>
                <a:endParaRPr lang="en-US" dirty="0">
                  <a:effectLst/>
                  <a:latin typeface="Calibri"/>
                  <a:ea typeface="Calibri"/>
                  <a:cs typeface="Arial"/>
                </a:endParaRPr>
              </a:p>
              <a:p>
                <a:pPr marL="1349375" algn="l" rtl="0">
                  <a:lnSpc>
                    <a:spcPct val="200000"/>
                  </a:lnSpc>
                  <a:spcAft>
                    <a:spcPts val="0"/>
                  </a:spcAft>
                  <a:tabLst>
                    <a:tab pos="-635" algn="l"/>
                  </a:tabLst>
                </a:pPr>
                <a14:m>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𝑠</m:t>
                    </m:r>
                    <m:r>
                      <a:rPr lang="en-US" sz="2800" i="1">
                        <a:effectLst/>
                        <a:latin typeface="Cambria Math"/>
                        <a:ea typeface="Calibri"/>
                        <a:cs typeface="Sakkal Majalla"/>
                      </a:rPr>
                      <m:t>=</m:t>
                    </m:r>
                    <m:f>
                      <m:fPr>
                        <m:ctrlPr>
                          <a:rPr lang="en-US" sz="2800" i="1">
                            <a:effectLst/>
                            <a:latin typeface="Cambria Math"/>
                            <a:ea typeface="Calibri"/>
                            <a:cs typeface="Sakkal Majalla"/>
                          </a:rPr>
                        </m:ctrlPr>
                      </m:fPr>
                      <m:num>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𝑢</m:t>
                            </m:r>
                          </m:e>
                          <m:sup>
                            <m:r>
                              <a:rPr lang="en-US" sz="2800" i="1">
                                <a:effectLst/>
                                <a:latin typeface="Cambria Math"/>
                                <a:ea typeface="Calibri"/>
                                <a:cs typeface="Sakkal Majalla"/>
                              </a:rPr>
                              <m:t>2</m:t>
                            </m:r>
                          </m:sup>
                        </m:sSup>
                      </m:num>
                      <m:den>
                        <m:r>
                          <a:rPr lang="en-US" sz="2800" i="1">
                            <a:effectLst/>
                            <a:latin typeface="Cambria Math"/>
                            <a:ea typeface="Calibri"/>
                            <a:cs typeface="Sakkal Majalla"/>
                          </a:rPr>
                          <m:t>2</m:t>
                        </m:r>
                        <m:r>
                          <a:rPr lang="en-US" sz="2800" i="1">
                            <a:effectLst/>
                            <a:latin typeface="Cambria Math"/>
                            <a:ea typeface="Calibri"/>
                            <a:cs typeface="Sakkal Majalla"/>
                          </a:rPr>
                          <m:t>𝑎</m:t>
                        </m:r>
                      </m:den>
                    </m:f>
                    <m:r>
                      <a:rPr lang="en-US" sz="2800">
                        <a:effectLst/>
                        <a:latin typeface="Cambria Math"/>
                        <a:ea typeface="Calibri"/>
                        <a:cs typeface="Sakkal Majalla"/>
                      </a:rPr>
                      <m:t>=</m:t>
                    </m:r>
                    <m:f>
                      <m:fPr>
                        <m:ctrlPr>
                          <a:rPr lang="en-US" sz="2800" i="1">
                            <a:effectLst/>
                            <a:latin typeface="Cambria Math"/>
                            <a:ea typeface="Calibri"/>
                            <a:cs typeface="Sakkal Majalla"/>
                          </a:rPr>
                        </m:ctrlPr>
                      </m:fPr>
                      <m:num>
                        <m:sSup>
                          <m:sSupPr>
                            <m:ctrlPr>
                              <a:rPr lang="en-US" sz="2800" i="1">
                                <a:effectLst/>
                                <a:latin typeface="Cambria Math"/>
                                <a:ea typeface="Calibri"/>
                                <a:cs typeface="Sakkal Majalla"/>
                              </a:rPr>
                            </m:ctrlPr>
                          </m:sSupPr>
                          <m:e>
                            <m:r>
                              <a:rPr lang="en-US" sz="2800" i="1">
                                <a:effectLst/>
                                <a:latin typeface="Cambria Math"/>
                                <a:ea typeface="Calibri"/>
                                <a:cs typeface="Sakkal Majalla"/>
                              </a:rPr>
                              <m:t>10</m:t>
                            </m:r>
                          </m:e>
                          <m:sup>
                            <m:r>
                              <a:rPr lang="en-US" sz="2800" i="1">
                                <a:effectLst/>
                                <a:latin typeface="Cambria Math"/>
                                <a:ea typeface="Calibri"/>
                                <a:cs typeface="Sakkal Majalla"/>
                              </a:rPr>
                              <m:t>2</m:t>
                            </m:r>
                          </m:sup>
                        </m:sSup>
                      </m:num>
                      <m:den>
                        <m:r>
                          <a:rPr lang="en-US" sz="2800" i="1">
                            <a:effectLst/>
                            <a:latin typeface="Cambria Math"/>
                            <a:ea typeface="Calibri"/>
                            <a:cs typeface="Sakkal Majalla"/>
                          </a:rPr>
                          <m:t>2</m:t>
                        </m:r>
                        <m:r>
                          <a:rPr lang="en-US" sz="2800" i="1">
                            <a:effectLst/>
                            <a:latin typeface="Cambria Math"/>
                            <a:ea typeface="Calibri"/>
                            <a:cs typeface="Sakkal Majalla"/>
                          </a:rPr>
                          <m:t>×</m:t>
                        </m:r>
                        <m:r>
                          <a:rPr lang="en-US" sz="2800" i="1">
                            <a:effectLst/>
                            <a:latin typeface="Cambria Math"/>
                            <a:ea typeface="Calibri"/>
                            <a:cs typeface="Sakkal Majalla"/>
                          </a:rPr>
                          <m:t>6</m:t>
                        </m:r>
                        <m:r>
                          <a:rPr lang="en-US" sz="2800" i="1">
                            <a:effectLst/>
                            <a:latin typeface="Cambria Math"/>
                            <a:ea typeface="Calibri"/>
                            <a:cs typeface="Sakkal Majalla"/>
                          </a:rPr>
                          <m:t>.</m:t>
                        </m:r>
                        <m:r>
                          <a:rPr lang="en-US" sz="2800" i="1">
                            <a:effectLst/>
                            <a:latin typeface="Cambria Math"/>
                            <a:ea typeface="Calibri"/>
                            <a:cs typeface="Sakkal Majalla"/>
                          </a:rPr>
                          <m:t>53</m:t>
                        </m:r>
                      </m:den>
                    </m:f>
                    <m:r>
                      <a:rPr lang="en-US" sz="2800" i="1">
                        <a:effectLst/>
                        <a:latin typeface="Cambria Math"/>
                        <a:ea typeface="Calibri"/>
                        <a:cs typeface="Sakkal Majalla"/>
                      </a:rPr>
                      <m:t>=</m:t>
                    </m:r>
                    <m:r>
                      <a:rPr lang="en-US" sz="2800" i="1">
                        <a:effectLst/>
                        <a:latin typeface="Cambria Math"/>
                        <a:ea typeface="Calibri"/>
                        <a:cs typeface="Sakkal Majalla"/>
                      </a:rPr>
                      <m:t>6</m:t>
                    </m:r>
                    <m:r>
                      <a:rPr lang="en-US" sz="2800" i="1">
                        <a:effectLst/>
                        <a:latin typeface="Cambria Math"/>
                        <a:ea typeface="Calibri"/>
                        <a:cs typeface="Sakkal Majalla"/>
                      </a:rPr>
                      <m:t>.</m:t>
                    </m:r>
                    <m:r>
                      <a:rPr lang="en-US" sz="2800" i="1">
                        <a:effectLst/>
                        <a:latin typeface="Cambria Math"/>
                        <a:ea typeface="Calibri"/>
                        <a:cs typeface="Sakkal Majalla"/>
                      </a:rPr>
                      <m:t>657</m:t>
                    </m:r>
                    <m:r>
                      <a:rPr lang="en-US" sz="2800" i="1">
                        <a:effectLst/>
                        <a:latin typeface="Cambria Math"/>
                        <a:ea typeface="Calibri"/>
                        <a:cs typeface="Sakkal Majalla"/>
                      </a:rPr>
                      <m:t> </m:t>
                    </m:r>
                    <m:r>
                      <a:rPr lang="en-US" sz="2800" i="1">
                        <a:effectLst/>
                        <a:latin typeface="Cambria Math"/>
                        <a:ea typeface="Calibri"/>
                        <a:cs typeface="Sakkal Majalla"/>
                      </a:rPr>
                      <m:t>𝑚</m:t>
                    </m:r>
                  </m:oMath>
                </a14:m>
                <a:r>
                  <a:rPr lang="en-US" sz="2800" dirty="0">
                    <a:effectLst/>
                    <a:latin typeface="Sakkal Majalla"/>
                    <a:ea typeface="Calibri"/>
                    <a:cs typeface="Arial"/>
                  </a:rPr>
                  <a:t> </a:t>
                </a:r>
                <a:endParaRPr lang="en-US" dirty="0">
                  <a:effectLst/>
                  <a:latin typeface="Calibri"/>
                  <a:ea typeface="Calibri"/>
                  <a:cs typeface="Arial"/>
                </a:endParaRPr>
              </a:p>
              <a:p>
                <a:pPr marL="800100" lvl="1" indent="-342900">
                  <a:lnSpc>
                    <a:spcPct val="200000"/>
                  </a:lnSpc>
                  <a:buSzPts val="1800"/>
                  <a:buFont typeface="+mj-lt"/>
                  <a:buAutoNum type="arabicPeriod" startAt="3"/>
                  <a:tabLst>
                    <a:tab pos="-635" algn="l"/>
                  </a:tabLst>
                </a:pPr>
                <a:r>
                  <a:rPr lang="ar-EG" sz="2800" b="1" dirty="0">
                    <a:effectLst/>
                    <a:latin typeface="Cambria Math"/>
                    <a:ea typeface="Calibri"/>
                    <a:cs typeface="Sakkal Majalla"/>
                  </a:rPr>
                  <a:t>تقدير الزمن عندما تتحرك المركبة لأعلي</a:t>
                </a:r>
                <a:endParaRPr lang="en-US" dirty="0">
                  <a:effectLst/>
                  <a:latin typeface="Calibri"/>
                  <a:ea typeface="Calibri"/>
                  <a:cs typeface="Arial"/>
                </a:endParaRPr>
              </a:p>
              <a:p>
                <a:pPr marL="1257300" lvl="2" indent="-342900">
                  <a:lnSpc>
                    <a:spcPct val="200000"/>
                  </a:lnSpc>
                  <a:buFont typeface="Wingdings"/>
                  <a:buChar char=""/>
                  <a:tabLst>
                    <a:tab pos="-635" algn="l"/>
                  </a:tabLst>
                </a:pPr>
                <a:r>
                  <a:rPr lang="ar-EG" sz="2800" dirty="0">
                    <a:effectLst/>
                    <a:latin typeface="Cambria Math"/>
                    <a:ea typeface="Calibri"/>
                    <a:cs typeface="Sakkal Majalla"/>
                  </a:rPr>
                  <a:t>من قوانين الحركة الخطية ، وبفرض أن  السرعة النهائية </a:t>
                </a:r>
                <a:r>
                  <a:rPr lang="en-US" sz="2800" dirty="0">
                    <a:effectLst/>
                    <a:latin typeface="Cambria Math"/>
                    <a:ea typeface="Calibri"/>
                    <a:cs typeface="Sakkal Majalla"/>
                  </a:rPr>
                  <a:t>(v)</a:t>
                </a:r>
                <a:r>
                  <a:rPr lang="ar-EG" sz="2800" dirty="0">
                    <a:effectLst/>
                    <a:latin typeface="Cambria Math"/>
                    <a:ea typeface="Calibri"/>
                    <a:cs typeface="Sakkal Majalla"/>
                  </a:rPr>
                  <a:t> والسرعة الأولية </a:t>
                </a:r>
                <a:r>
                  <a:rPr lang="en-US" sz="2800" dirty="0">
                    <a:effectLst/>
                    <a:latin typeface="Cambria Math"/>
                    <a:ea typeface="Calibri"/>
                    <a:cs typeface="Sakkal Majalla"/>
                  </a:rPr>
                  <a:t>(u)</a:t>
                </a:r>
                <a:r>
                  <a:rPr lang="ar-EG" sz="2800" dirty="0">
                    <a:effectLst/>
                    <a:latin typeface="Cambria Math"/>
                    <a:ea typeface="Calibri"/>
                    <a:cs typeface="Sakkal Majalla"/>
                  </a:rPr>
                  <a:t> فإن المسافة تحسب كما يلي:</a:t>
                </a:r>
                <a:endParaRPr lang="en-US"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764704"/>
                <a:ext cx="7776864" cy="5745675"/>
              </a:xfrm>
              <a:prstGeom prst="rect">
                <a:avLst/>
              </a:prstGeom>
              <a:blipFill rotWithShape="1">
                <a:blip r:embed="rId2"/>
                <a:stretch>
                  <a:fillRect l="-2038" b="-530"/>
                </a:stretch>
              </a:blipFill>
            </p:spPr>
            <p:txBody>
              <a:bodyPr/>
              <a:lstStyle/>
              <a:p>
                <a:r>
                  <a:rPr lang="ar-EG">
                    <a:noFill/>
                  </a:rPr>
                  <a:t> </a:t>
                </a:r>
              </a:p>
            </p:txBody>
          </p:sp>
        </mc:Fallback>
      </mc:AlternateContent>
    </p:spTree>
    <p:extLst>
      <p:ext uri="{BB962C8B-B14F-4D97-AF65-F5344CB8AC3E}">
        <p14:creationId xmlns:p14="http://schemas.microsoft.com/office/powerpoint/2010/main" val="27381648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576064"/>
          </a:xfrm>
        </p:spPr>
        <p:txBody>
          <a:bodyPr>
            <a:normAutofit fontScale="90000"/>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تابع الحــــــــــــــــل</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mc:AlternateContent xmlns:mc="http://schemas.openxmlformats.org/markup-compatibility/2006">
        <mc:Choice xmlns:a14="http://schemas.microsoft.com/office/drawing/2010/main" Requires="a14">
          <p:sp>
            <p:nvSpPr>
              <p:cNvPr id="3" name="Rectangle 2"/>
              <p:cNvSpPr/>
              <p:nvPr/>
            </p:nvSpPr>
            <p:spPr>
              <a:xfrm>
                <a:off x="1187624" y="764704"/>
                <a:ext cx="7776864" cy="5909310"/>
              </a:xfrm>
              <a:prstGeom prst="rect">
                <a:avLst/>
              </a:prstGeom>
            </p:spPr>
            <p:txBody>
              <a:bodyPr wrap="square">
                <a:spAutoFit/>
              </a:bodyPr>
              <a:lstStyle/>
              <a:p>
                <a:pPr marL="660400" algn="ctr">
                  <a:lnSpc>
                    <a:spcPct val="150000"/>
                  </a:lnSpc>
                  <a:tabLst>
                    <a:tab pos="-635" algn="l"/>
                  </a:tabLst>
                </a:pPr>
                <a:r>
                  <a:rPr lang="ar-EG" b="1" dirty="0" smtClean="0">
                    <a:latin typeface="Cambria Math"/>
                    <a:ea typeface="Calibri"/>
                    <a:cs typeface="Sakkal Majalla"/>
                  </a:rPr>
                  <a:t>  </a:t>
                </a:r>
                <a14:m>
                  <m:oMath xmlns:m="http://schemas.openxmlformats.org/officeDocument/2006/math">
                    <m:r>
                      <a:rPr lang="en-US" sz="2800" i="1">
                        <a:latin typeface="Cambria Math"/>
                        <a:ea typeface="Calibri"/>
                        <a:cs typeface="Sakkal Majalla"/>
                      </a:rPr>
                      <m:t>𝑣</m:t>
                    </m:r>
                    <m:r>
                      <a:rPr lang="en-US" sz="2800" i="1">
                        <a:latin typeface="Cambria Math"/>
                        <a:ea typeface="Calibri"/>
                        <a:cs typeface="Sakkal Majalla"/>
                      </a:rPr>
                      <m:t>=</m:t>
                    </m:r>
                    <m:r>
                      <a:rPr lang="en-US" sz="2800" i="1">
                        <a:latin typeface="Cambria Math"/>
                        <a:ea typeface="Calibri"/>
                        <a:cs typeface="Sakkal Majalla"/>
                      </a:rPr>
                      <m:t>𝑢</m:t>
                    </m:r>
                    <m:r>
                      <a:rPr lang="en-US" sz="2800" i="1">
                        <a:latin typeface="Cambria Math"/>
                        <a:ea typeface="Calibri"/>
                        <a:cs typeface="Sakkal Majalla"/>
                      </a:rPr>
                      <m:t>+</m:t>
                    </m:r>
                    <m:r>
                      <a:rPr lang="en-US" sz="2800" i="1">
                        <a:latin typeface="Cambria Math"/>
                        <a:ea typeface="Calibri"/>
                        <a:cs typeface="Sakkal Majalla"/>
                      </a:rPr>
                      <m:t>𝑎</m:t>
                    </m:r>
                    <m:r>
                      <a:rPr lang="en-US" sz="2800" i="1">
                        <a:latin typeface="Cambria Math"/>
                        <a:ea typeface="Calibri"/>
                        <a:cs typeface="Sakkal Majalla"/>
                      </a:rPr>
                      <m:t>×</m:t>
                    </m:r>
                    <m:r>
                      <a:rPr lang="en-US" sz="2800" i="1">
                        <a:latin typeface="Cambria Math"/>
                        <a:ea typeface="Calibri"/>
                        <a:cs typeface="Sakkal Majalla"/>
                      </a:rPr>
                      <m:t>𝑡</m:t>
                    </m:r>
                  </m:oMath>
                </a14:m>
                <a:endParaRPr lang="en-US" sz="2800" dirty="0">
                  <a:effectLst/>
                  <a:latin typeface="Calibri"/>
                  <a:ea typeface="Calibri"/>
                  <a:cs typeface="Arial"/>
                </a:endParaRPr>
              </a:p>
              <a:p>
                <a:pPr marL="660400" algn="ctr">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Sakkal Majalla"/>
                        </a:rPr>
                        <m:t>0</m:t>
                      </m:r>
                      <m:r>
                        <a:rPr lang="en-US" sz="2800" i="1">
                          <a:effectLst/>
                          <a:latin typeface="Cambria Math"/>
                          <a:ea typeface="Times New Roman"/>
                          <a:cs typeface="Sakkal Majalla"/>
                        </a:rPr>
                        <m:t>=</m:t>
                      </m:r>
                      <m:r>
                        <a:rPr lang="en-US" sz="2800" i="1">
                          <a:effectLst/>
                          <a:latin typeface="Cambria Math"/>
                          <a:ea typeface="Times New Roman"/>
                          <a:cs typeface="Sakkal Majalla"/>
                        </a:rPr>
                        <m:t>10</m:t>
                      </m:r>
                      <m:r>
                        <a:rPr lang="en-US" sz="2800" i="1">
                          <a:effectLst/>
                          <a:latin typeface="Cambria Math"/>
                          <a:ea typeface="Times New Roman"/>
                          <a:cs typeface="Sakkal Majalla"/>
                        </a:rPr>
                        <m:t>+</m:t>
                      </m:r>
                      <m:r>
                        <a:rPr lang="en-US" sz="2800" i="1">
                          <a:effectLst/>
                          <a:latin typeface="Cambria Math"/>
                          <a:ea typeface="Times New Roman"/>
                          <a:cs typeface="Sakkal Majalla"/>
                        </a:rPr>
                        <m:t>6</m:t>
                      </m:r>
                      <m:r>
                        <a:rPr lang="en-US" sz="2800" i="1">
                          <a:effectLst/>
                          <a:latin typeface="Cambria Math"/>
                          <a:ea typeface="Times New Roman"/>
                          <a:cs typeface="Sakkal Majalla"/>
                        </a:rPr>
                        <m:t>.</m:t>
                      </m:r>
                      <m:r>
                        <a:rPr lang="en-US" sz="2800" i="1">
                          <a:effectLst/>
                          <a:latin typeface="Cambria Math"/>
                          <a:ea typeface="Times New Roman"/>
                          <a:cs typeface="Sakkal Majalla"/>
                        </a:rPr>
                        <m:t>53</m:t>
                      </m:r>
                      <m:r>
                        <a:rPr lang="en-US" sz="2800" i="1">
                          <a:effectLst/>
                          <a:latin typeface="Cambria Math"/>
                          <a:ea typeface="Times New Roman"/>
                          <a:cs typeface="Sakkal Majalla"/>
                        </a:rPr>
                        <m:t>×</m:t>
                      </m:r>
                      <m:r>
                        <a:rPr lang="en-US" sz="2800" i="1">
                          <a:effectLst/>
                          <a:latin typeface="Cambria Math"/>
                          <a:ea typeface="Times New Roman"/>
                          <a:cs typeface="Sakkal Majalla"/>
                        </a:rPr>
                        <m:t>𝑡</m:t>
                      </m:r>
                    </m:oMath>
                  </m:oMathPara>
                </a14:m>
                <a:endParaRPr lang="en-US" sz="2800" dirty="0">
                  <a:effectLst/>
                  <a:latin typeface="Calibri"/>
                  <a:ea typeface="Calibri"/>
                  <a:cs typeface="Arial"/>
                </a:endParaRPr>
              </a:p>
              <a:p>
                <a:pPr marL="660400" algn="ctr">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Times New Roman"/>
                          <a:cs typeface="Sakkal Majalla"/>
                        </a:rPr>
                        <m:t>∴</m:t>
                      </m:r>
                      <m:r>
                        <a:rPr lang="en-US" sz="2800" i="1">
                          <a:effectLst/>
                          <a:latin typeface="Cambria Math"/>
                          <a:ea typeface="Times New Roman"/>
                          <a:cs typeface="Sakkal Majalla"/>
                        </a:rPr>
                        <m:t>𝑡</m:t>
                      </m:r>
                      <m:r>
                        <a:rPr lang="en-US" sz="2800" i="1">
                          <a:effectLst/>
                          <a:latin typeface="Cambria Math"/>
                          <a:ea typeface="Times New Roman"/>
                          <a:cs typeface="Sakkal Majalla"/>
                        </a:rPr>
                        <m:t>=</m:t>
                      </m:r>
                      <m:r>
                        <a:rPr lang="en-US" sz="2800" i="1">
                          <a:effectLst/>
                          <a:latin typeface="Cambria Math"/>
                          <a:ea typeface="Times New Roman"/>
                          <a:cs typeface="Sakkal Majalla"/>
                        </a:rPr>
                        <m:t>1</m:t>
                      </m:r>
                      <m:r>
                        <a:rPr lang="en-US" sz="2800" i="1">
                          <a:effectLst/>
                          <a:latin typeface="Cambria Math"/>
                          <a:ea typeface="Times New Roman"/>
                          <a:cs typeface="Sakkal Majalla"/>
                        </a:rPr>
                        <m:t>.</m:t>
                      </m:r>
                      <m:r>
                        <a:rPr lang="en-US" sz="2800" i="1">
                          <a:effectLst/>
                          <a:latin typeface="Cambria Math"/>
                          <a:ea typeface="Times New Roman"/>
                          <a:cs typeface="Sakkal Majalla"/>
                        </a:rPr>
                        <m:t>53</m:t>
                      </m:r>
                      <m:r>
                        <a:rPr lang="en-US" sz="2800" i="1">
                          <a:effectLst/>
                          <a:latin typeface="Cambria Math"/>
                          <a:ea typeface="Times New Roman"/>
                          <a:cs typeface="Sakkal Majalla"/>
                        </a:rPr>
                        <m:t> </m:t>
                      </m:r>
                      <m:r>
                        <a:rPr lang="en-US" sz="2800" i="1">
                          <a:effectLst/>
                          <a:latin typeface="Cambria Math"/>
                          <a:ea typeface="Times New Roman"/>
                          <a:cs typeface="Sakkal Majalla"/>
                        </a:rPr>
                        <m:t>𝑠</m:t>
                      </m:r>
                    </m:oMath>
                  </m:oMathPara>
                </a14:m>
                <a:endParaRPr lang="en-US" sz="2800" dirty="0">
                  <a:effectLst/>
                  <a:latin typeface="Calibri"/>
                  <a:ea typeface="Calibri"/>
                  <a:cs typeface="Arial"/>
                </a:endParaRPr>
              </a:p>
              <a:p>
                <a:pPr marL="627063" lvl="1">
                  <a:lnSpc>
                    <a:spcPct val="150000"/>
                  </a:lnSpc>
                  <a:buSzPts val="1800"/>
                  <a:buFont typeface="+mj-lt"/>
                  <a:buAutoNum type="arabicPeriod" startAt="4"/>
                  <a:tabLst>
                    <a:tab pos="0" algn="l"/>
                    <a:tab pos="627063" algn="l"/>
                    <a:tab pos="1160463" algn="l"/>
                  </a:tabLst>
                </a:pPr>
                <a:r>
                  <a:rPr lang="ar-EG" sz="2800" b="1" dirty="0" smtClean="0">
                    <a:effectLst/>
                    <a:latin typeface="Cambria Math"/>
                    <a:ea typeface="Calibri"/>
                    <a:cs typeface="Sakkal Majalla"/>
                  </a:rPr>
                  <a:t>  تقدير </a:t>
                </a:r>
                <a:r>
                  <a:rPr lang="ar-EG" sz="2800" b="1" dirty="0">
                    <a:effectLst/>
                    <a:latin typeface="Cambria Math"/>
                    <a:ea typeface="Calibri"/>
                    <a:cs typeface="Sakkal Majalla"/>
                  </a:rPr>
                  <a:t>التباطئ والمسافة والزمن عندما تتحرك المركبة لأسفل </a:t>
                </a:r>
                <a:endParaRPr lang="en-US" sz="2800" dirty="0">
                  <a:effectLst/>
                  <a:latin typeface="Calibri"/>
                  <a:ea typeface="Calibri"/>
                  <a:cs typeface="Arial"/>
                </a:endParaRPr>
              </a:p>
              <a:p>
                <a:pPr marL="1257300" lvl="2" indent="-342900">
                  <a:lnSpc>
                    <a:spcPct val="150000"/>
                  </a:lnSpc>
                  <a:buFont typeface="Wingdings"/>
                  <a:buChar char=""/>
                  <a:tabLst>
                    <a:tab pos="-635" algn="l"/>
                  </a:tabLst>
                </a:pPr>
                <a:r>
                  <a:rPr lang="ar-EG" sz="2800" spc="-80" dirty="0">
                    <a:effectLst/>
                    <a:latin typeface="Cambria Math"/>
                    <a:ea typeface="Calibri"/>
                    <a:cs typeface="Sakkal Majalla"/>
                  </a:rPr>
                  <a:t>تستخدم نفس الخطوات السابقة لكن باستخدام معادلات الحركة لأسفل نحصل على:</a:t>
                </a:r>
                <a:endParaRPr lang="en-US" sz="2800" dirty="0">
                  <a:effectLst/>
                  <a:latin typeface="Calibri"/>
                  <a:ea typeface="Calibri"/>
                  <a:cs typeface="Arial"/>
                </a:endParaRPr>
              </a:p>
              <a:p>
                <a:pPr marL="660400" algn="ctr">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𝑎</m:t>
                      </m:r>
                      <m:r>
                        <a:rPr lang="en-US" sz="2800" i="1">
                          <a:effectLst/>
                          <a:latin typeface="Cambria Math"/>
                          <a:ea typeface="Calibri"/>
                          <a:cs typeface="Sakkal Majalla"/>
                        </a:rPr>
                        <m:t>=</m:t>
                      </m:r>
                      <m:r>
                        <a:rPr lang="en-US" sz="2800" i="1">
                          <a:effectLst/>
                          <a:latin typeface="Cambria Math"/>
                          <a:ea typeface="Calibri"/>
                          <a:cs typeface="Sakkal Majalla"/>
                        </a:rPr>
                        <m:t>3</m:t>
                      </m:r>
                      <m:r>
                        <a:rPr lang="en-US" sz="2800" i="1">
                          <a:effectLst/>
                          <a:latin typeface="Cambria Math"/>
                          <a:ea typeface="Calibri"/>
                          <a:cs typeface="Sakkal Majalla"/>
                        </a:rPr>
                        <m:t>.</m:t>
                      </m:r>
                      <m:r>
                        <a:rPr lang="en-US" sz="2800" i="1">
                          <a:effectLst/>
                          <a:latin typeface="Cambria Math"/>
                          <a:ea typeface="Calibri"/>
                          <a:cs typeface="Sakkal Majalla"/>
                        </a:rPr>
                        <m:t>13</m:t>
                      </m:r>
                      <m:r>
                        <a:rPr lang="en-US" sz="2800" i="1">
                          <a:effectLst/>
                          <a:latin typeface="Cambria Math"/>
                          <a:ea typeface="Calibri"/>
                          <a:cs typeface="Sakkal Majalla"/>
                        </a:rPr>
                        <m:t> </m:t>
                      </m:r>
                      <m:r>
                        <a:rPr lang="en-US" sz="2800" i="1">
                          <a:effectLst/>
                          <a:latin typeface="Cambria Math"/>
                          <a:ea typeface="Calibri"/>
                          <a:cs typeface="Sakkal Majalla"/>
                        </a:rPr>
                        <m:t>𝑚</m:t>
                      </m:r>
                      <m:r>
                        <a:rPr lang="en-US" sz="2800" i="1">
                          <a:effectLst/>
                          <a:latin typeface="Cambria Math"/>
                          <a:ea typeface="Calibri"/>
                          <a:cs typeface="Sakkal Majalla"/>
                        </a:rPr>
                        <m:t>/</m:t>
                      </m:r>
                      <m:sSup>
                        <m:sSupPr>
                          <m:ctrlPr>
                            <a:rPr lang="en-US" sz="2800" i="1">
                              <a:effectLst/>
                              <a:latin typeface="Cambria Math"/>
                              <a:ea typeface="Calibri"/>
                              <a:cs typeface="Sakkal Majalla"/>
                            </a:rPr>
                          </m:ctrlPr>
                        </m:sSupPr>
                        <m:e>
                          <m:r>
                            <a:rPr lang="en-US" sz="2800" i="1">
                              <a:effectLst/>
                              <a:latin typeface="Cambria Math"/>
                              <a:ea typeface="Calibri"/>
                              <a:cs typeface="Sakkal Majalla"/>
                            </a:rPr>
                            <m:t>𝑠</m:t>
                          </m:r>
                        </m:e>
                        <m:sup>
                          <m:r>
                            <a:rPr lang="en-US" sz="2800" i="1">
                              <a:effectLst/>
                              <a:latin typeface="Cambria Math"/>
                              <a:ea typeface="Calibri"/>
                              <a:cs typeface="Sakkal Majalla"/>
                            </a:rPr>
                            <m:t>2</m:t>
                          </m:r>
                        </m:sup>
                      </m:sSup>
                      <m:r>
                        <a:rPr lang="en-US" sz="2800" i="1">
                          <a:effectLst/>
                          <a:latin typeface="Cambria Math"/>
                          <a:ea typeface="Calibri"/>
                          <a:cs typeface="Sakkal Majalla"/>
                        </a:rPr>
                        <m:t> </m:t>
                      </m:r>
                    </m:oMath>
                  </m:oMathPara>
                </a14:m>
                <a:endParaRPr lang="en-US" sz="2800" dirty="0">
                  <a:effectLst/>
                  <a:latin typeface="Calibri"/>
                  <a:ea typeface="Calibri"/>
                  <a:cs typeface="Arial"/>
                </a:endParaRPr>
              </a:p>
              <a:p>
                <a:pPr marL="660400" algn="ctr">
                  <a:lnSpc>
                    <a:spcPct val="150000"/>
                  </a:lnSpc>
                  <a:tabLst>
                    <a:tab pos="-635" algn="l"/>
                  </a:tabLst>
                </a:pPr>
                <a14:m>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𝑠</m:t>
                    </m:r>
                    <m:r>
                      <a:rPr lang="en-US" sz="2800" i="1">
                        <a:effectLst/>
                        <a:latin typeface="Cambria Math"/>
                        <a:ea typeface="Calibri"/>
                        <a:cs typeface="Sakkal Majalla"/>
                      </a:rPr>
                      <m:t>=</m:t>
                    </m:r>
                    <m:r>
                      <a:rPr lang="en-US" sz="2800" i="1">
                        <a:effectLst/>
                        <a:latin typeface="Cambria Math"/>
                        <a:ea typeface="Calibri"/>
                        <a:cs typeface="Sakkal Majalla"/>
                      </a:rPr>
                      <m:t>16</m:t>
                    </m:r>
                    <m:r>
                      <a:rPr lang="en-US" sz="2800" i="1">
                        <a:effectLst/>
                        <a:latin typeface="Cambria Math"/>
                        <a:ea typeface="Calibri"/>
                        <a:cs typeface="Sakkal Majalla"/>
                      </a:rPr>
                      <m:t> </m:t>
                    </m:r>
                    <m:r>
                      <a:rPr lang="en-US" sz="2800" i="1">
                        <a:effectLst/>
                        <a:latin typeface="Cambria Math"/>
                        <a:ea typeface="Calibri"/>
                        <a:cs typeface="Sakkal Majalla"/>
                      </a:rPr>
                      <m:t>𝑚</m:t>
                    </m:r>
                  </m:oMath>
                </a14:m>
                <a:r>
                  <a:rPr lang="en-US" sz="2800" dirty="0">
                    <a:effectLst/>
                    <a:latin typeface="Sakkal Majalla"/>
                    <a:ea typeface="Calibri"/>
                    <a:cs typeface="Arial"/>
                  </a:rPr>
                  <a:t> </a:t>
                </a:r>
                <a:endParaRPr lang="en-US" sz="2800" dirty="0">
                  <a:effectLst/>
                  <a:latin typeface="Calibri"/>
                  <a:ea typeface="Calibri"/>
                  <a:cs typeface="Arial"/>
                </a:endParaRPr>
              </a:p>
              <a:p>
                <a:pPr marL="660400" algn="ctr">
                  <a:lnSpc>
                    <a:spcPct val="150000"/>
                  </a:lnSpc>
                  <a:tabLst>
                    <a:tab pos="-635" algn="l"/>
                  </a:tabLst>
                </a:pPr>
                <a14:m>
                  <m:oMathPara xmlns:m="http://schemas.openxmlformats.org/officeDocument/2006/math">
                    <m:oMathParaPr>
                      <m:jc m:val="centerGroup"/>
                    </m:oMathParaPr>
                    <m:oMath xmlns:m="http://schemas.openxmlformats.org/officeDocument/2006/math">
                      <m:r>
                        <a:rPr lang="en-US" sz="2800" i="1">
                          <a:effectLst/>
                          <a:latin typeface="Cambria Math"/>
                          <a:ea typeface="Calibri"/>
                          <a:cs typeface="Sakkal Majalla"/>
                        </a:rPr>
                        <m:t>∴</m:t>
                      </m:r>
                      <m:r>
                        <a:rPr lang="en-US" sz="2800" i="1">
                          <a:effectLst/>
                          <a:latin typeface="Cambria Math"/>
                          <a:ea typeface="Calibri"/>
                          <a:cs typeface="Sakkal Majalla"/>
                        </a:rPr>
                        <m:t>𝑡</m:t>
                      </m:r>
                      <m:r>
                        <a:rPr lang="en-US" sz="2800" i="1">
                          <a:effectLst/>
                          <a:latin typeface="Cambria Math"/>
                          <a:ea typeface="Calibri"/>
                          <a:cs typeface="Sakkal Majalla"/>
                        </a:rPr>
                        <m:t>=</m:t>
                      </m:r>
                      <m:r>
                        <a:rPr lang="en-US" sz="2800" i="1">
                          <a:effectLst/>
                          <a:latin typeface="Cambria Math"/>
                          <a:ea typeface="Calibri"/>
                          <a:cs typeface="Sakkal Majalla"/>
                        </a:rPr>
                        <m:t>3</m:t>
                      </m:r>
                      <m:r>
                        <a:rPr lang="en-US" sz="2800" i="1">
                          <a:effectLst/>
                          <a:latin typeface="Cambria Math"/>
                          <a:ea typeface="Calibri"/>
                          <a:cs typeface="Sakkal Majalla"/>
                        </a:rPr>
                        <m:t>.</m:t>
                      </m:r>
                      <m:r>
                        <a:rPr lang="en-US" sz="2800" i="1">
                          <a:effectLst/>
                          <a:latin typeface="Cambria Math"/>
                          <a:ea typeface="Calibri"/>
                          <a:cs typeface="Sakkal Majalla"/>
                        </a:rPr>
                        <m:t>2</m:t>
                      </m:r>
                      <m:r>
                        <a:rPr lang="en-US" sz="2800" i="1">
                          <a:effectLst/>
                          <a:latin typeface="Cambria Math"/>
                          <a:ea typeface="Calibri"/>
                          <a:cs typeface="Sakkal Majalla"/>
                        </a:rPr>
                        <m:t> </m:t>
                      </m:r>
                      <m:r>
                        <a:rPr lang="en-US" sz="2800" i="1">
                          <a:effectLst/>
                          <a:latin typeface="Cambria Math"/>
                          <a:ea typeface="Calibri"/>
                          <a:cs typeface="Sakkal Majalla"/>
                        </a:rPr>
                        <m:t>𝑠</m:t>
                      </m:r>
                    </m:oMath>
                  </m:oMathPara>
                </a14:m>
                <a:endParaRPr lang="en-US" sz="2800" dirty="0">
                  <a:effectLst/>
                  <a:latin typeface="Calibri"/>
                  <a:ea typeface="Calibri"/>
                  <a:cs typeface="Arial"/>
                </a:endParaRPr>
              </a:p>
            </p:txBody>
          </p:sp>
        </mc:Choice>
        <mc:Fallback>
          <p:sp>
            <p:nvSpPr>
              <p:cNvPr id="3" name="Rectangle 2"/>
              <p:cNvSpPr>
                <a:spLocks noRot="1" noChangeAspect="1" noMove="1" noResize="1" noEditPoints="1" noAdjustHandles="1" noChangeArrowheads="1" noChangeShapeType="1" noTextEdit="1"/>
              </p:cNvSpPr>
              <p:nvPr/>
            </p:nvSpPr>
            <p:spPr>
              <a:xfrm>
                <a:off x="1187624" y="764704"/>
                <a:ext cx="7776864" cy="5909310"/>
              </a:xfrm>
              <a:prstGeom prst="rect">
                <a:avLst/>
              </a:prstGeom>
              <a:blipFill rotWithShape="1">
                <a:blip r:embed="rId2"/>
                <a:stretch>
                  <a:fillRect/>
                </a:stretch>
              </a:blipFill>
            </p:spPr>
            <p:txBody>
              <a:bodyPr/>
              <a:lstStyle/>
              <a:p>
                <a:r>
                  <a:rPr lang="ar-EG">
                    <a:noFill/>
                  </a:rPr>
                  <a:t> </a:t>
                </a:r>
              </a:p>
            </p:txBody>
          </p:sp>
        </mc:Fallback>
      </mc:AlternateContent>
    </p:spTree>
    <p:extLst>
      <p:ext uri="{BB962C8B-B14F-4D97-AF65-F5344CB8AC3E}">
        <p14:creationId xmlns:p14="http://schemas.microsoft.com/office/powerpoint/2010/main" val="36735627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وتصنيف الدينامومترات</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547664" y="908720"/>
            <a:ext cx="7128792" cy="5594480"/>
          </a:xfrm>
          <a:prstGeom prst="rect">
            <a:avLst/>
          </a:prstGeom>
        </p:spPr>
        <p:txBody>
          <a:bodyPr wrap="square">
            <a:spAutoFit/>
          </a:bodyPr>
          <a:lstStyle/>
          <a:p>
            <a:pPr algn="just">
              <a:lnSpc>
                <a:spcPct val="130000"/>
              </a:lnSpc>
              <a:tabLst>
                <a:tab pos="-635" algn="l"/>
              </a:tabLst>
            </a:pPr>
            <a:r>
              <a:rPr lang="ar-EG" sz="2400" dirty="0">
                <a:latin typeface="Cambria Math"/>
                <a:ea typeface="Calibri"/>
                <a:cs typeface="Sakkal Majalla"/>
              </a:rPr>
              <a:t>يعرف الدينامومتر بأنه فرملة تم إضافة جهاز لقياس مقاومة الإحتكاك لتلك الفرملة وبالتالي يمكن عن طريقة الحصول على العزم المنقول وكذلك </a:t>
            </a:r>
            <a:r>
              <a:rPr lang="ar-EG" sz="2400" dirty="0">
                <a:latin typeface="Cambria Math"/>
                <a:ea typeface="Calibri"/>
                <a:cs typeface="Sakkal Majalla"/>
              </a:rPr>
              <a:t>القدرة</a:t>
            </a:r>
            <a:r>
              <a:rPr lang="ar-EG" sz="2400" dirty="0">
                <a:latin typeface="Cambria Math"/>
                <a:ea typeface="Calibri"/>
                <a:cs typeface="Sakkal Majalla"/>
              </a:rPr>
              <a:t> </a:t>
            </a:r>
            <a:r>
              <a:rPr lang="ar-EG" sz="2400" dirty="0" smtClean="0">
                <a:latin typeface="Cambria Math"/>
                <a:ea typeface="Calibri"/>
                <a:cs typeface="Sakkal Majalla"/>
              </a:rPr>
              <a:t>للمحركات و</a:t>
            </a:r>
            <a:r>
              <a:rPr lang="ar-EG" sz="2400" spc="-40" dirty="0" smtClean="0">
                <a:latin typeface="Cambria Math"/>
                <a:ea typeface="Times New Roman"/>
                <a:cs typeface="Sakkal Majalla"/>
              </a:rPr>
              <a:t>تصنف </a:t>
            </a:r>
            <a:r>
              <a:rPr lang="ar-EG" sz="2400" spc="-40" dirty="0">
                <a:latin typeface="Cambria Math"/>
                <a:ea typeface="Times New Roman"/>
                <a:cs typeface="Sakkal Majalla"/>
              </a:rPr>
              <a:t>الدينامومترات إلى النوعين التاليين تبعا لنظرية العمل عند قياس القدرة الفرملية للمحركات</a:t>
            </a:r>
            <a:r>
              <a:rPr lang="ar-EG" sz="2400" spc="-40" dirty="0" smtClean="0">
                <a:latin typeface="Cambria Math"/>
                <a:ea typeface="Times New Roman"/>
                <a:cs typeface="Sakkal Majalla"/>
              </a:rPr>
              <a:t>:</a:t>
            </a:r>
          </a:p>
          <a:p>
            <a:pPr lvl="0" indent="-342900" algn="just">
              <a:lnSpc>
                <a:spcPct val="130000"/>
              </a:lnSpc>
              <a:buSzPts val="1800"/>
              <a:buFont typeface="Wingdings"/>
              <a:buChar char=""/>
              <a:tabLst>
                <a:tab pos="-635" algn="l"/>
              </a:tabLst>
            </a:pPr>
            <a:r>
              <a:rPr lang="ar-EG" sz="2400" dirty="0">
                <a:latin typeface="Cambria Math"/>
                <a:ea typeface="Calibri"/>
                <a:cs typeface="Sakkal Majalla"/>
              </a:rPr>
              <a:t>الدينامومترات الممتصة </a:t>
            </a:r>
            <a:r>
              <a:rPr lang="en-US" sz="2400" dirty="0" smtClean="0">
                <a:latin typeface="Cambria Math"/>
                <a:ea typeface="Calibri"/>
                <a:cs typeface="Sakkal Majalla"/>
              </a:rPr>
              <a:t>:</a:t>
            </a:r>
          </a:p>
          <a:p>
            <a:pPr lvl="1" algn="just">
              <a:lnSpc>
                <a:spcPct val="130000"/>
              </a:lnSpc>
              <a:buSzPts val="1800"/>
              <a:tabLst>
                <a:tab pos="-635" algn="l"/>
              </a:tabLst>
            </a:pPr>
            <a:r>
              <a:rPr lang="ar-EG" sz="2400" dirty="0" smtClean="0">
                <a:latin typeface="Cambria Math"/>
                <a:ea typeface="Calibri"/>
                <a:cs typeface="Sakkal Majalla"/>
              </a:rPr>
              <a:t>نظرية </a:t>
            </a:r>
            <a:r>
              <a:rPr lang="ar-EG" sz="2400" dirty="0">
                <a:latin typeface="Cambria Math"/>
                <a:ea typeface="Calibri"/>
                <a:cs typeface="Sakkal Majalla"/>
              </a:rPr>
              <a:t>العمل لهذا النوع من الدينامومترات تعتمد على إمتصاص كل الطاقة أو القدرة الناتجة بواسطة المحرك عن طريق مقاومات الإحتكاك للفرملة ثم يتم تحويلها إلى حرارة خلال إجراءات القياس للقدرة بالدينامومتر. </a:t>
            </a:r>
            <a:r>
              <a:rPr lang="ar-EG" sz="2400" dirty="0">
                <a:latin typeface="Cambria Math"/>
                <a:ea typeface="Calibri"/>
                <a:cs typeface="Sakkal Majalla"/>
              </a:rPr>
              <a:t>ويوجد نوعين من الدينامومترات تحت هذا التصنيف هما:</a:t>
            </a:r>
            <a:endParaRPr lang="en-US" sz="2400" dirty="0">
              <a:latin typeface="Cambria Math"/>
              <a:ea typeface="Calibri"/>
              <a:cs typeface="Sakkal Majalla"/>
            </a:endParaRPr>
          </a:p>
          <a:p>
            <a:pPr lvl="3" indent="-342900" algn="just">
              <a:lnSpc>
                <a:spcPct val="130000"/>
              </a:lnSpc>
              <a:buSzPts val="1800"/>
              <a:buFont typeface="Cambria Math"/>
              <a:buAutoNum type="arabicPeriod"/>
              <a:tabLst>
                <a:tab pos="-635" algn="l"/>
              </a:tabLst>
            </a:pPr>
            <a:r>
              <a:rPr lang="ar-EG" sz="2400" dirty="0">
                <a:latin typeface="Cambria Math"/>
                <a:ea typeface="Calibri"/>
                <a:cs typeface="Sakkal Majalla"/>
              </a:rPr>
              <a:t>دينامومتر فرملة بروني </a:t>
            </a:r>
            <a:endParaRPr lang="en-US" sz="2400" dirty="0" smtClean="0">
              <a:latin typeface="Cambria Math"/>
              <a:ea typeface="Calibri"/>
              <a:cs typeface="Sakkal Majalla"/>
            </a:endParaRPr>
          </a:p>
          <a:p>
            <a:pPr lvl="3" indent="-342900" algn="just">
              <a:lnSpc>
                <a:spcPct val="130000"/>
              </a:lnSpc>
              <a:buSzPts val="1800"/>
              <a:buFont typeface="Cambria Math"/>
              <a:buAutoNum type="arabicPeriod"/>
              <a:tabLst>
                <a:tab pos="-635" algn="l"/>
              </a:tabLst>
            </a:pPr>
            <a:r>
              <a:rPr lang="ar-EG" sz="2400" dirty="0" smtClean="0">
                <a:latin typeface="Cambria Math"/>
                <a:ea typeface="Calibri"/>
                <a:cs typeface="Sakkal Majalla"/>
              </a:rPr>
              <a:t>الدينامومتر </a:t>
            </a:r>
            <a:r>
              <a:rPr lang="ar-EG" sz="2400" dirty="0">
                <a:latin typeface="Cambria Math"/>
                <a:ea typeface="Calibri"/>
                <a:cs typeface="Sakkal Majalla"/>
              </a:rPr>
              <a:t>الفرملي ذو الحبل  </a:t>
            </a:r>
            <a:r>
              <a:rPr lang="ar-EG" dirty="0">
                <a:latin typeface="Cambria Math"/>
                <a:ea typeface="Calibri"/>
                <a:cs typeface="Sakkal Majalla"/>
              </a:rPr>
              <a:t>		</a:t>
            </a:r>
            <a:endParaRPr lang="en-US" dirty="0">
              <a:latin typeface="Cambria Math"/>
              <a:ea typeface="Calibri"/>
              <a:cs typeface="Sakkal Majalla"/>
            </a:endParaRPr>
          </a:p>
          <a:p>
            <a:pPr algn="just">
              <a:lnSpc>
                <a:spcPct val="130000"/>
              </a:lnSpc>
              <a:tabLst>
                <a:tab pos="-635" algn="l"/>
              </a:tabLst>
            </a:pPr>
            <a:endParaRPr lang="en-US" sz="1200" dirty="0">
              <a:effectLst/>
              <a:latin typeface="Calibri"/>
              <a:ea typeface="Calibri"/>
              <a:cs typeface="Arial"/>
            </a:endParaRPr>
          </a:p>
        </p:txBody>
      </p:sp>
    </p:spTree>
    <p:extLst>
      <p:ext uri="{BB962C8B-B14F-4D97-AF65-F5344CB8AC3E}">
        <p14:creationId xmlns:p14="http://schemas.microsoft.com/office/powerpoint/2010/main" val="257334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تعريف وتصنيف الدينامومترات</a:t>
            </a:r>
            <a:endParaRPr lang="ar-EG" sz="31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547664" y="1052736"/>
            <a:ext cx="7128792" cy="5318379"/>
          </a:xfrm>
          <a:prstGeom prst="rect">
            <a:avLst/>
          </a:prstGeom>
        </p:spPr>
        <p:txBody>
          <a:bodyPr wrap="square">
            <a:spAutoFit/>
          </a:bodyPr>
          <a:lstStyle/>
          <a:p>
            <a:pPr lvl="0" indent="-342900" algn="just">
              <a:lnSpc>
                <a:spcPct val="150000"/>
              </a:lnSpc>
              <a:buSzPts val="1800"/>
              <a:buFont typeface="Wingdings"/>
              <a:buChar char=""/>
              <a:tabLst>
                <a:tab pos="-635" algn="l"/>
              </a:tabLst>
            </a:pPr>
            <a:r>
              <a:rPr lang="ar-EG" sz="2400" dirty="0" smtClean="0">
                <a:latin typeface="Cambria Math"/>
                <a:ea typeface="Calibri"/>
                <a:cs typeface="Sakkal Majalla"/>
              </a:rPr>
              <a:t>الدينامومترات </a:t>
            </a:r>
            <a:r>
              <a:rPr lang="ar-EG" sz="2400" dirty="0">
                <a:latin typeface="Cambria Math"/>
                <a:ea typeface="Calibri"/>
                <a:cs typeface="Sakkal Majalla"/>
              </a:rPr>
              <a:t>الناقلة </a:t>
            </a:r>
            <a:r>
              <a:rPr lang="ar-EG" sz="2400" dirty="0" smtClean="0">
                <a:latin typeface="Cambria Math"/>
                <a:ea typeface="Calibri"/>
                <a:cs typeface="Sakkal Majalla"/>
              </a:rPr>
              <a:t>: </a:t>
            </a:r>
          </a:p>
          <a:p>
            <a:pPr lvl="1" algn="just">
              <a:lnSpc>
                <a:spcPct val="150000"/>
              </a:lnSpc>
              <a:buSzPts val="1800"/>
              <a:tabLst>
                <a:tab pos="-635" algn="l"/>
              </a:tabLst>
            </a:pPr>
            <a:r>
              <a:rPr lang="ar-EG" sz="2400" dirty="0" smtClean="0">
                <a:latin typeface="Cambria Math"/>
                <a:ea typeface="Calibri"/>
                <a:cs typeface="Sakkal Majalla"/>
              </a:rPr>
              <a:t>نظرية </a:t>
            </a:r>
            <a:r>
              <a:rPr lang="ar-EG" sz="2400" dirty="0">
                <a:latin typeface="Cambria Math"/>
                <a:ea typeface="Calibri"/>
                <a:cs typeface="Sakkal Majalla"/>
              </a:rPr>
              <a:t>العمل لهذا النوع من الدينامومترات تعتمد على عدم فقد للطاقة الناتجة من الإحتكاك أثناء عملية الفرملة ولكن يتم إستخدامها لبذل شغل حيث يتم نقل الطاقة أو القدرة المنتجة بواسطة المحرك خلال عملية القياس بالدينامومتر لتشغيل آلات أخرى. </a:t>
            </a:r>
            <a:r>
              <a:rPr lang="ar-EG" sz="2400" dirty="0">
                <a:latin typeface="Cambria Math"/>
                <a:ea typeface="Calibri"/>
                <a:cs typeface="Sakkal Majalla"/>
              </a:rPr>
              <a:t>ويوجد ثلاثة أنواع من الدينامومترات تحت هذا التصنيف هم:</a:t>
            </a:r>
            <a:endParaRPr lang="en-US" sz="2400" dirty="0">
              <a:latin typeface="Cambria Math"/>
              <a:ea typeface="Calibri"/>
              <a:cs typeface="Sakkal Majalla"/>
            </a:endParaRPr>
          </a:p>
          <a:p>
            <a:pPr lvl="3" indent="-342900" algn="just">
              <a:lnSpc>
                <a:spcPct val="150000"/>
              </a:lnSpc>
              <a:buSzPts val="1800"/>
              <a:buFont typeface="Cambria Math"/>
              <a:buAutoNum type="arabicPeriod"/>
              <a:tabLst>
                <a:tab pos="-635" algn="l"/>
              </a:tabLst>
            </a:pPr>
            <a:r>
              <a:rPr lang="ar-EG" sz="2400" dirty="0">
                <a:latin typeface="Cambria Math"/>
                <a:ea typeface="Calibri"/>
                <a:cs typeface="Sakkal Majalla"/>
              </a:rPr>
              <a:t>دينامومتر التروس </a:t>
            </a:r>
            <a:r>
              <a:rPr lang="ar-EG" sz="2400" dirty="0" smtClean="0">
                <a:latin typeface="Cambria Math"/>
                <a:ea typeface="Calibri"/>
                <a:cs typeface="Sakkal Majalla"/>
              </a:rPr>
              <a:t>التداويرية</a:t>
            </a:r>
            <a:endParaRPr lang="en-US" sz="2400" dirty="0">
              <a:latin typeface="Cambria Math"/>
              <a:ea typeface="Calibri"/>
              <a:cs typeface="Sakkal Majalla"/>
            </a:endParaRPr>
          </a:p>
          <a:p>
            <a:pPr lvl="3" indent="-342900" algn="just">
              <a:lnSpc>
                <a:spcPct val="150000"/>
              </a:lnSpc>
              <a:buSzPts val="1800"/>
              <a:buFont typeface="Cambria Math"/>
              <a:buAutoNum type="arabicPeriod"/>
              <a:tabLst>
                <a:tab pos="-635" algn="l"/>
              </a:tabLst>
            </a:pPr>
            <a:r>
              <a:rPr lang="ar-EG" sz="2400" dirty="0">
                <a:latin typeface="Cambria Math"/>
                <a:ea typeface="Calibri"/>
                <a:cs typeface="Sakkal Majalla"/>
              </a:rPr>
              <a:t>الدينامومتر  ذو </a:t>
            </a:r>
            <a:r>
              <a:rPr lang="ar-EG" sz="2400" dirty="0" smtClean="0">
                <a:latin typeface="Cambria Math"/>
                <a:ea typeface="Calibri"/>
                <a:cs typeface="Sakkal Majalla"/>
              </a:rPr>
              <a:t>السير</a:t>
            </a:r>
            <a:endParaRPr lang="en-US" sz="2400" dirty="0">
              <a:latin typeface="Cambria Math"/>
              <a:ea typeface="Calibri"/>
              <a:cs typeface="Sakkal Majalla"/>
            </a:endParaRPr>
          </a:p>
          <a:p>
            <a:pPr lvl="3" indent="-342900" algn="just">
              <a:lnSpc>
                <a:spcPct val="150000"/>
              </a:lnSpc>
              <a:buSzPts val="1800"/>
              <a:buFont typeface="Cambria Math"/>
              <a:buAutoNum type="arabicPeriod"/>
              <a:tabLst>
                <a:tab pos="-635" algn="l"/>
              </a:tabLst>
            </a:pPr>
            <a:r>
              <a:rPr lang="ar-EG" sz="2400" dirty="0">
                <a:latin typeface="Cambria Math"/>
                <a:ea typeface="Calibri"/>
                <a:cs typeface="Sakkal Majalla"/>
              </a:rPr>
              <a:t>الدينامومتر  الإلتوائي 	</a:t>
            </a:r>
            <a:endParaRPr lang="en-US" sz="2400" dirty="0">
              <a:latin typeface="Cambria Math"/>
              <a:ea typeface="Calibri"/>
              <a:cs typeface="Sakkal Majalla"/>
            </a:endParaRPr>
          </a:p>
          <a:p>
            <a:pPr algn="just">
              <a:lnSpc>
                <a:spcPct val="130000"/>
              </a:lnSpc>
              <a:tabLst>
                <a:tab pos="-635" algn="l"/>
              </a:tabLst>
            </a:pPr>
            <a:endParaRPr lang="en-US" sz="1200" dirty="0">
              <a:effectLst/>
              <a:latin typeface="Calibri"/>
              <a:ea typeface="Calibri"/>
              <a:cs typeface="Arial"/>
            </a:endParaRPr>
          </a:p>
        </p:txBody>
      </p:sp>
    </p:spTree>
    <p:extLst>
      <p:ext uri="{BB962C8B-B14F-4D97-AF65-F5344CB8AC3E}">
        <p14:creationId xmlns:p14="http://schemas.microsoft.com/office/powerpoint/2010/main" val="29729784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الدينامومتر الفرملي ذو الحبل </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4716016" y="908720"/>
            <a:ext cx="4104456" cy="5373779"/>
          </a:xfrm>
          <a:prstGeom prst="rect">
            <a:avLst/>
          </a:prstGeom>
        </p:spPr>
        <p:txBody>
          <a:bodyPr wrap="square">
            <a:spAutoFit/>
          </a:bodyPr>
          <a:lstStyle/>
          <a:p>
            <a:pPr algn="just">
              <a:lnSpc>
                <a:spcPct val="130000"/>
              </a:lnSpc>
              <a:tabLst>
                <a:tab pos="-635" algn="l"/>
              </a:tabLst>
            </a:pP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الشكل المقابل يوضح </a:t>
            </a:r>
            <a:r>
              <a:rPr lang="ar-EG" sz="2400" dirty="0">
                <a:latin typeface="Cambria Math" panose="02040503050406030204" pitchFamily="18" charset="0"/>
                <a:ea typeface="Cambria Math" panose="02040503050406030204" pitchFamily="18" charset="0"/>
                <a:cs typeface="Sakkal Majalla" panose="02000000000000000000" pitchFamily="2" charset="-78"/>
              </a:rPr>
              <a:t>الأجزاء الرئيسية للدينامومتر حيث يتكون من حبلين أو أكثر يتم ربطهما حول حدافة </a:t>
            </a:r>
            <a:r>
              <a:rPr lang="en-US"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en-US" sz="2000" i="1" dirty="0" smtClean="0">
                <a:latin typeface="Cambria Math" panose="02040503050406030204" pitchFamily="18" charset="0"/>
                <a:ea typeface="Cambria Math" panose="02040503050406030204" pitchFamily="18" charset="0"/>
                <a:cs typeface="Sakkal Majalla" panose="02000000000000000000" pitchFamily="2" charset="-78"/>
              </a:rPr>
              <a:t>Flywheel</a:t>
            </a:r>
            <a:r>
              <a:rPr lang="en-US" sz="20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400" dirty="0">
                <a:latin typeface="Cambria Math" panose="02040503050406030204" pitchFamily="18" charset="0"/>
                <a:ea typeface="Cambria Math" panose="02040503050406030204" pitchFamily="18" charset="0"/>
                <a:cs typeface="Sakkal Majalla" panose="02000000000000000000" pitchFamily="2" charset="-78"/>
              </a:rPr>
              <a:t>أو حول حافة طارة مثبتة على عمود المحرك</a:t>
            </a: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 </a:t>
            </a:r>
            <a:r>
              <a:rPr lang="ar-EG" sz="2400" dirty="0">
                <a:latin typeface="Cambria Math" panose="02040503050406030204" pitchFamily="18" charset="0"/>
                <a:ea typeface="Cambria Math" panose="02040503050406030204" pitchFamily="18" charset="0"/>
                <a:cs typeface="Sakkal Majalla" panose="02000000000000000000" pitchFamily="2" charset="-78"/>
              </a:rPr>
              <a:t>والشكل يوضح أن الطرف العلوي للحبل متصل بياي بينما الطرف السفلي يحتفظ بوضعه مشدودا عن طريق حمل يطلق عليه الوزن الميت</a:t>
            </a:r>
            <a:r>
              <a:rPr lang="ar-EG" sz="2000" b="1" dirty="0">
                <a:latin typeface="Cambria Math" panose="02040503050406030204" pitchFamily="18" charset="0"/>
                <a:ea typeface="Cambria Math" panose="02040503050406030204" pitchFamily="18" charset="0"/>
                <a:cs typeface="Sakkal Majalla" panose="02000000000000000000" pitchFamily="2" charset="-78"/>
              </a:rPr>
              <a:t> </a:t>
            </a:r>
            <a:r>
              <a:rPr lang="en-US" sz="2000" i="1" dirty="0">
                <a:latin typeface="Cambria Math" panose="02040503050406030204" pitchFamily="18" charset="0"/>
                <a:ea typeface="Cambria Math" panose="02040503050406030204" pitchFamily="18" charset="0"/>
                <a:cs typeface="Sakkal Majalla" panose="02000000000000000000" pitchFamily="2" charset="-78"/>
              </a:rPr>
              <a:t>Dead weight</a:t>
            </a:r>
            <a:r>
              <a:rPr lang="ar-EG" sz="2400" dirty="0">
                <a:latin typeface="Cambria Math" panose="02040503050406030204" pitchFamily="18" charset="0"/>
                <a:ea typeface="Cambria Math" panose="02040503050406030204" pitchFamily="18" charset="0"/>
                <a:cs typeface="Sakkal Majalla" panose="02000000000000000000" pitchFamily="2" charset="-78"/>
              </a:rPr>
              <a:t> كما يتم إستخدام كتل من الخشب </a:t>
            </a:r>
            <a:r>
              <a:rPr lang="en-US" sz="2000" i="1" dirty="0">
                <a:latin typeface="Cambria Math" panose="02040503050406030204" pitchFamily="18" charset="0"/>
                <a:ea typeface="Cambria Math" panose="02040503050406030204" pitchFamily="18" charset="0"/>
                <a:cs typeface="Sakkal Majalla" panose="02000000000000000000" pitchFamily="2" charset="-78"/>
              </a:rPr>
              <a:t>Wooden blocks</a:t>
            </a:r>
            <a:r>
              <a:rPr lang="en-US" sz="2400" dirty="0">
                <a:latin typeface="Cambria Math" panose="02040503050406030204" pitchFamily="18" charset="0"/>
                <a:ea typeface="Cambria Math" panose="02040503050406030204" pitchFamily="18" charset="0"/>
                <a:cs typeface="Sakkal Majalla" panose="02000000000000000000" pitchFamily="2" charset="-78"/>
              </a:rPr>
              <a:t> </a:t>
            </a:r>
            <a:r>
              <a:rPr lang="ar-EG" sz="2400" dirty="0">
                <a:latin typeface="Cambria Math" panose="02040503050406030204" pitchFamily="18" charset="0"/>
                <a:ea typeface="Cambria Math" panose="02040503050406030204" pitchFamily="18" charset="0"/>
                <a:cs typeface="Sakkal Majalla" panose="02000000000000000000" pitchFamily="2" charset="-78"/>
              </a:rPr>
              <a:t>لمنع إنزلاق الحبل على الحدافة وذلك عن طريق تثبيتها حول محيط الحدافة.</a:t>
            </a:r>
            <a:r>
              <a:rPr lang="ar-EG" sz="2400" dirty="0" smtClean="0">
                <a:latin typeface="Cambria Math" panose="02040503050406030204" pitchFamily="18" charset="0"/>
                <a:ea typeface="Cambria Math" panose="02040503050406030204" pitchFamily="18" charset="0"/>
                <a:cs typeface="Sakkal Majalla" panose="02000000000000000000" pitchFamily="2" charset="-78"/>
              </a:rPr>
              <a:t> </a:t>
            </a:r>
            <a:endParaRPr lang="en-US" sz="1200" dirty="0">
              <a:effectLst/>
              <a:latin typeface="Calibri"/>
              <a:ea typeface="Calibri"/>
              <a:cs typeface="Arial"/>
            </a:endParaRPr>
          </a:p>
        </p:txBody>
      </p:sp>
      <p:pic>
        <p:nvPicPr>
          <p:cNvPr id="5" name="Picture 4"/>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l="4082" r="2332"/>
          <a:stretch/>
        </p:blipFill>
        <p:spPr bwMode="auto">
          <a:xfrm>
            <a:off x="1187624" y="1556792"/>
            <a:ext cx="3384376" cy="41256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09675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ميكانيكية التشغيل للدينامومتر </a:t>
            </a: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الفرملي ذو الحبل </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475656" y="908720"/>
            <a:ext cx="7344816" cy="5909310"/>
          </a:xfrm>
          <a:prstGeom prst="rect">
            <a:avLst/>
          </a:prstGeom>
        </p:spPr>
        <p:txBody>
          <a:bodyPr wrap="square">
            <a:spAutoFit/>
          </a:bodyPr>
          <a:lstStyle/>
          <a:p>
            <a:pPr algn="just">
              <a:lnSpc>
                <a:spcPct val="150000"/>
              </a:lnSpc>
              <a:tabLst>
                <a:tab pos="-635" algn="l"/>
              </a:tabLst>
            </a:pPr>
            <a:r>
              <a:rPr lang="ar-EG" sz="2800" dirty="0" smtClean="0">
                <a:latin typeface="Cambria Math"/>
                <a:ea typeface="Times New Roman"/>
                <a:cs typeface="Sakkal Majalla"/>
              </a:rPr>
              <a:t>عند </a:t>
            </a:r>
            <a:r>
              <a:rPr lang="ar-EG" sz="2800" dirty="0">
                <a:latin typeface="Cambria Math"/>
                <a:ea typeface="Times New Roman"/>
                <a:cs typeface="Sakkal Majalla"/>
              </a:rPr>
              <a:t>تشغيل الدينامومتر ، فإن المحرك سوف يدور بسرعة منتظمة كما يجب الحفاظ على أن يكون عزم الإحتكاك بين الحبل والحدافة مساويا للعزم الذي ينقله المحرك. وتبعا لنظرية العمل لتلك الدينامومترات والتي تعتمد على أن الطاقة المنتجة بواسطة المحرك يتم إمتصاصها ثم يتم تحويلها إلى حرارة ، لذا فإنه يجب الحفاظ على ثبات حرارة حدافة المحرك من خلال إستخدام وسيلة تبريد تزود الحافة للحدافة بمياه باردة </a:t>
            </a:r>
            <a:r>
              <a:rPr lang="ar-EG" sz="2800" dirty="0" smtClean="0">
                <a:latin typeface="Cambria Math"/>
                <a:ea typeface="Times New Roman"/>
                <a:cs typeface="Sakkal Majalla"/>
              </a:rPr>
              <a:t>  </a:t>
            </a:r>
            <a:r>
              <a:rPr lang="en-US" sz="2400" i="1" dirty="0">
                <a:latin typeface="Cambria Math"/>
                <a:ea typeface="Times New Roman"/>
                <a:cs typeface="Sakkal Majalla"/>
              </a:rPr>
              <a:t>Cooling</a:t>
            </a:r>
            <a:r>
              <a:rPr lang="en-US" sz="2800" dirty="0">
                <a:latin typeface="Cambria Math"/>
                <a:ea typeface="Times New Roman"/>
                <a:cs typeface="Sakkal Majalla"/>
              </a:rPr>
              <a:t> </a:t>
            </a:r>
            <a:r>
              <a:rPr lang="en-US" sz="2400" i="1" dirty="0">
                <a:latin typeface="Cambria Math"/>
                <a:ea typeface="Times New Roman"/>
                <a:cs typeface="Sakkal Majalla"/>
              </a:rPr>
              <a:t>water</a:t>
            </a:r>
            <a:r>
              <a:rPr lang="ar-EG" sz="2800" dirty="0">
                <a:latin typeface="Cambria Math"/>
                <a:ea typeface="Times New Roman"/>
                <a:cs typeface="Sakkal Majalla"/>
              </a:rPr>
              <a:t> ويتم تحقيق ذلك من خلال تصنيع الحدافات بحواف تحتوي على قنوات داخلية تسمح لمياه التبريد بالتدفق خلالها كما هو موضح بالشكل.</a:t>
            </a:r>
            <a:endParaRPr lang="en-US" dirty="0">
              <a:effectLst/>
              <a:latin typeface="Calibri"/>
              <a:ea typeface="Calibri"/>
              <a:cs typeface="Arial"/>
            </a:endParaRPr>
          </a:p>
        </p:txBody>
      </p:sp>
    </p:spTree>
    <p:extLst>
      <p:ext uri="{BB962C8B-B14F-4D97-AF65-F5344CB8AC3E}">
        <p14:creationId xmlns:p14="http://schemas.microsoft.com/office/powerpoint/2010/main" val="35453730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العوامل التي تؤثر على السعة للفرامل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908720"/>
            <a:ext cx="7560840" cy="5078313"/>
          </a:xfrm>
          <a:prstGeom prst="rect">
            <a:avLst/>
          </a:prstGeom>
        </p:spPr>
        <p:txBody>
          <a:bodyPr wrap="square">
            <a:spAutoFit/>
          </a:bodyPr>
          <a:lstStyle/>
          <a:p>
            <a:pPr marL="1028700" lvl="1" indent="-571500" algn="just">
              <a:lnSpc>
                <a:spcPct val="150000"/>
              </a:lnSpc>
              <a:buFont typeface="Wingdings" panose="05000000000000000000" pitchFamily="2" charset="2"/>
              <a:buChar char="§"/>
            </a:pPr>
            <a:r>
              <a:rPr lang="ar-EG" sz="3600" dirty="0">
                <a:ea typeface="Calibri"/>
                <a:cs typeface="Sakkal Majalla"/>
              </a:rPr>
              <a:t>وحدة الضغط بين </a:t>
            </a:r>
            <a:r>
              <a:rPr lang="ar-EG" sz="3600" dirty="0" smtClean="0">
                <a:ea typeface="Calibri"/>
                <a:cs typeface="Sakkal Majalla"/>
              </a:rPr>
              <a:t>الأسطح</a:t>
            </a:r>
          </a:p>
          <a:p>
            <a:pPr marL="1028700" lvl="1" indent="-571500" algn="just">
              <a:lnSpc>
                <a:spcPct val="150000"/>
              </a:lnSpc>
              <a:buFont typeface="Wingdings" panose="05000000000000000000" pitchFamily="2" charset="2"/>
              <a:buChar char="§"/>
            </a:pPr>
            <a:r>
              <a:rPr lang="ar-EG" sz="3600" dirty="0" smtClean="0">
                <a:ea typeface="Calibri"/>
                <a:cs typeface="Sakkal Majalla"/>
              </a:rPr>
              <a:t>معامل </a:t>
            </a:r>
            <a:r>
              <a:rPr lang="ar-EG" sz="3600" dirty="0">
                <a:ea typeface="Calibri"/>
                <a:cs typeface="Sakkal Majalla"/>
              </a:rPr>
              <a:t>الإحتكاك بين </a:t>
            </a:r>
            <a:r>
              <a:rPr lang="ar-EG" sz="3600" dirty="0" smtClean="0">
                <a:ea typeface="Calibri"/>
                <a:cs typeface="Sakkal Majalla"/>
              </a:rPr>
              <a:t>الأسطح</a:t>
            </a:r>
          </a:p>
          <a:p>
            <a:pPr marL="1028700" lvl="1" indent="-571500" algn="just">
              <a:lnSpc>
                <a:spcPct val="150000"/>
              </a:lnSpc>
              <a:buFont typeface="Wingdings" panose="05000000000000000000" pitchFamily="2" charset="2"/>
              <a:buChar char="§"/>
            </a:pPr>
            <a:r>
              <a:rPr lang="ar-EG" sz="3600" dirty="0" smtClean="0">
                <a:ea typeface="Calibri"/>
                <a:cs typeface="Sakkal Majalla"/>
              </a:rPr>
              <a:t>السرعة </a:t>
            </a:r>
            <a:r>
              <a:rPr lang="ar-EG" sz="3600" dirty="0">
                <a:ea typeface="Calibri"/>
                <a:cs typeface="Sakkal Majalla"/>
              </a:rPr>
              <a:t>المحيطية لدرفيل </a:t>
            </a:r>
            <a:r>
              <a:rPr lang="ar-EG" sz="3600" dirty="0" smtClean="0">
                <a:ea typeface="Calibri"/>
                <a:cs typeface="Sakkal Majalla"/>
              </a:rPr>
              <a:t>الفرملة</a:t>
            </a:r>
          </a:p>
          <a:p>
            <a:pPr marL="1028700" lvl="1" indent="-571500" algn="just">
              <a:lnSpc>
                <a:spcPct val="150000"/>
              </a:lnSpc>
              <a:buFont typeface="Wingdings" panose="05000000000000000000" pitchFamily="2" charset="2"/>
              <a:buChar char="§"/>
            </a:pPr>
            <a:r>
              <a:rPr lang="ar-EG" sz="3600" dirty="0" smtClean="0">
                <a:ea typeface="Calibri"/>
                <a:cs typeface="Sakkal Majalla"/>
              </a:rPr>
              <a:t>المساحة </a:t>
            </a:r>
            <a:r>
              <a:rPr lang="ar-EG" sz="3600" dirty="0">
                <a:ea typeface="Calibri"/>
                <a:cs typeface="Sakkal Majalla"/>
              </a:rPr>
              <a:t>المسقطة للأسطح </a:t>
            </a:r>
            <a:r>
              <a:rPr lang="ar-EG" sz="3600" dirty="0" smtClean="0">
                <a:ea typeface="Calibri"/>
                <a:cs typeface="Sakkal Majalla"/>
              </a:rPr>
              <a:t>المحتكة</a:t>
            </a:r>
          </a:p>
          <a:p>
            <a:pPr marL="1028700" lvl="1" indent="-571500" algn="just">
              <a:lnSpc>
                <a:spcPct val="150000"/>
              </a:lnSpc>
              <a:buFont typeface="Wingdings" panose="05000000000000000000" pitchFamily="2" charset="2"/>
              <a:buChar char="§"/>
            </a:pPr>
            <a:r>
              <a:rPr lang="ar-EG" sz="3600" dirty="0" smtClean="0">
                <a:ea typeface="Calibri"/>
                <a:cs typeface="Sakkal Majalla"/>
              </a:rPr>
              <a:t>قدرة </a:t>
            </a:r>
            <a:r>
              <a:rPr lang="ar-EG" sz="3600" dirty="0">
                <a:ea typeface="Calibri"/>
                <a:cs typeface="Sakkal Majalla"/>
              </a:rPr>
              <a:t>الفرملة على تسريب الحرارة بالشكل الذي يكافئ الطاقة الممتصة. </a:t>
            </a:r>
            <a:endParaRPr lang="ar-EG" sz="3200" dirty="0">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446775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دينامومتير </a:t>
            </a:r>
            <a:r>
              <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Bevis and Gibson </a:t>
            </a: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الإلتوائي ذو الفلاش الضوئي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 name="Rectangle 3"/>
          <p:cNvSpPr/>
          <p:nvPr/>
        </p:nvSpPr>
        <p:spPr>
          <a:xfrm>
            <a:off x="1475656" y="908720"/>
            <a:ext cx="7344816" cy="5133713"/>
          </a:xfrm>
          <a:prstGeom prst="rect">
            <a:avLst/>
          </a:prstGeom>
        </p:spPr>
        <p:txBody>
          <a:bodyPr wrap="square">
            <a:spAutoFit/>
          </a:bodyPr>
          <a:lstStyle/>
          <a:p>
            <a:pPr marL="448945" algn="just">
              <a:lnSpc>
                <a:spcPct val="130000"/>
              </a:lnSpc>
              <a:tabLst>
                <a:tab pos="-635" algn="l"/>
              </a:tabLst>
            </a:pPr>
            <a:r>
              <a:rPr lang="ar-EG" sz="2800" dirty="0">
                <a:latin typeface="Cambria Math" panose="02040503050406030204" pitchFamily="18" charset="0"/>
                <a:ea typeface="Cambria Math" panose="02040503050406030204" pitchFamily="18" charset="0"/>
                <a:cs typeface="Sakkal Majalla" panose="02000000000000000000" pitchFamily="2" charset="-78"/>
              </a:rPr>
              <a:t>إن دينامومتر </a:t>
            </a:r>
            <a:r>
              <a:rPr lang="en-US" sz="2800" i="1" dirty="0">
                <a:latin typeface="Cambria Math" panose="02040503050406030204" pitchFamily="18" charset="0"/>
                <a:ea typeface="Cambria Math" panose="02040503050406030204" pitchFamily="18" charset="0"/>
                <a:cs typeface="Sakkal Majalla" panose="02000000000000000000" pitchFamily="2" charset="-78"/>
              </a:rPr>
              <a:t>Bevis and Gibson </a:t>
            </a:r>
            <a:r>
              <a:rPr lang="ar-EG" sz="2800" i="1" dirty="0">
                <a:latin typeface="Cambria Math" panose="02040503050406030204" pitchFamily="18" charset="0"/>
                <a:ea typeface="Cambria Math" panose="02040503050406030204" pitchFamily="18" charset="0"/>
                <a:cs typeface="Sakkal Majalla" panose="02000000000000000000" pitchFamily="2" charset="-78"/>
              </a:rPr>
              <a:t> </a:t>
            </a:r>
            <a:r>
              <a:rPr lang="ar-EG" sz="2800" dirty="0">
                <a:latin typeface="Cambria Math" panose="02040503050406030204" pitchFamily="18" charset="0"/>
                <a:ea typeface="Cambria Math" panose="02040503050406030204" pitchFamily="18" charset="0"/>
                <a:cs typeface="Sakkal Majalla" panose="02000000000000000000" pitchFamily="2" charset="-78"/>
              </a:rPr>
              <a:t>أحد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أنواع </a:t>
            </a:r>
            <a:r>
              <a:rPr lang="ar-EG" sz="2800" dirty="0">
                <a:latin typeface="Cambria Math" panose="02040503050406030204" pitchFamily="18" charset="0"/>
                <a:ea typeface="Cambria Math" panose="02040503050406030204" pitchFamily="18" charset="0"/>
                <a:cs typeface="Sakkal Majalla" panose="02000000000000000000" pitchFamily="2" charset="-78"/>
              </a:rPr>
              <a:t>الدينامومترات </a:t>
            </a:r>
            <a:r>
              <a:rPr lang="ar-EG" sz="2800" dirty="0">
                <a:latin typeface="Cambria Math" panose="02040503050406030204" pitchFamily="18" charset="0"/>
                <a:ea typeface="Cambria Math" panose="02040503050406030204" pitchFamily="18" charset="0"/>
                <a:cs typeface="Sakkal Majalla" panose="02000000000000000000" pitchFamily="2" charset="-78"/>
              </a:rPr>
              <a:t>الإلتوائية </a:t>
            </a:r>
            <a:r>
              <a:rPr lang="ar-EG" sz="2800" dirty="0" smtClean="0">
                <a:latin typeface="Cambria Math" panose="02040503050406030204" pitchFamily="18" charset="0"/>
                <a:ea typeface="Cambria Math" panose="02040503050406030204" pitchFamily="18" charset="0"/>
                <a:cs typeface="Sakkal Majalla" panose="02000000000000000000" pitchFamily="2" charset="-78"/>
              </a:rPr>
              <a:t>وفي هذا النوع </a:t>
            </a:r>
            <a:r>
              <a:rPr lang="ar-EG" sz="2800" dirty="0">
                <a:latin typeface="Cambria Math" panose="02040503050406030204" pitchFamily="18" charset="0"/>
                <a:ea typeface="Cambria Math" panose="02040503050406030204" pitchFamily="18" charset="0"/>
                <a:cs typeface="Sakkal Majalla" panose="02000000000000000000" pitchFamily="2" charset="-78"/>
              </a:rPr>
              <a:t>عند نقل القدرة فإن النهاية القائدة للعمود يحدث لها إلتواء بزاوية إلتواء بسيطة بالنسبة للنهاية المنقادة للعمود ومقدار هذه الزاوية يعتمد على عوامل عديدة منها: العزم المؤثر على العمود - طول العمود - قطرالعمود - معامل الصلادة لمادة الصنع للعمود وحيث أنه يمكن إستخدام تلك الدينامومترات في قياس زاوية الإلتواء لأطوال أعمدة صغيرة فإنه لابد أن تحتوي تلك الدينامومترات على وسيلة تكبير  للحصول على دقة قياس عالية لزاوية الإلتواء بواسطة الدينامومتر.</a:t>
            </a:r>
            <a:endParaRPr lang="en-US" sz="2800" dirty="0">
              <a:effectLst/>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22966008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دينامومتير </a:t>
            </a:r>
            <a:r>
              <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Bevis and Gibson </a:t>
            </a: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الإلتوائي ذو الفلاش الضوئي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3024" y="1124744"/>
            <a:ext cx="554461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2961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دينامومتير </a:t>
            </a:r>
            <a:r>
              <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Bevis and Gibson </a:t>
            </a:r>
            <a:r>
              <a:rPr lang="ar-EG"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الإلتوائي ذو الفلاش الضوئي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836712"/>
            <a:ext cx="7272808" cy="5632311"/>
          </a:xfrm>
          <a:prstGeom prst="rect">
            <a:avLst/>
          </a:prstGeom>
        </p:spPr>
        <p:txBody>
          <a:bodyPr wrap="square">
            <a:spAutoFit/>
          </a:bodyPr>
          <a:lstStyle/>
          <a:p>
            <a:pPr lvl="0" algn="just">
              <a:lnSpc>
                <a:spcPct val="150000"/>
              </a:lnSpc>
              <a:tabLst>
                <a:tab pos="-635" algn="l"/>
              </a:tabLst>
            </a:pP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الدينامومتر يتكون من قرصين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 and B</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مثبتين على عمود على مسافة بينية محددة بينهما كما هو موضح بالجزء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من الشكل ، كما نلاحظ أن كل قرص يحتوي على فتحة شعاعية </a:t>
            </a:r>
            <a:r>
              <a:rPr lang="ar-EG" sz="24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صغيرة  </a:t>
            </a:r>
            <a:r>
              <a:rPr lang="en-US" sz="20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Small radial slot</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بحيث تقع الفتحتان على نفس الخط عندما لا يكون هناك نقلا للقدرة. كما توجد لمبة كهربية يرمز لها بالرمز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(L) </a:t>
            </a:r>
            <a:r>
              <a:rPr lang="ar-EG" sz="20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توجد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خلف القرص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 </a:t>
            </a:r>
            <a:r>
              <a:rPr lang="ar-EG" sz="20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ومثبتة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عن طريق كرسي محور على العمود وهذه اللمبة لها فتحة في مواجهة فتحة القرص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a:t>
            </a:r>
            <a:r>
              <a:rPr lang="ar-EG"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وعند كل لفة من لفات العمود فإن الفلاش الضوئي للمبة سوف يسقط على فتحة القرص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A </a:t>
            </a:r>
            <a:r>
              <a:rPr lang="ar-EG" sz="20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ويمر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نحو القرص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B </a:t>
            </a:r>
            <a:r>
              <a:rPr lang="ar-EG" sz="20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24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في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الإتجاه الموازي لللعمود.  كما أن هناك جزءا يطلق عليه القطعة العينية </a:t>
            </a:r>
            <a:r>
              <a:rPr lang="en-US" sz="2400" i="1"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Eye piece</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يرمز له بالرمز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(E)</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ويتم تثبيته بحيث يكون مختفيا خلف القرص </a:t>
            </a:r>
            <a:r>
              <a:rPr lang="en-US" sz="20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B </a:t>
            </a:r>
            <a:r>
              <a:rPr lang="ar-EG" sz="24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على كرسي المحور للعمود.  </a:t>
            </a:r>
            <a:endParaRPr lang="en-US" sz="16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p:txBody>
      </p:sp>
    </p:spTree>
    <p:extLst>
      <p:ext uri="{BB962C8B-B14F-4D97-AF65-F5344CB8AC3E}">
        <p14:creationId xmlns:p14="http://schemas.microsoft.com/office/powerpoint/2010/main" val="7132364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ميكانيكية العمل لدينامومتير </a:t>
            </a:r>
            <a:r>
              <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Bevis and Gibson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الإلتوائي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908720"/>
            <a:ext cx="7632848" cy="5062924"/>
          </a:xfrm>
          <a:prstGeom prst="rect">
            <a:avLst/>
          </a:prstGeom>
        </p:spPr>
        <p:txBody>
          <a:bodyPr wrap="square">
            <a:spAutoFit/>
          </a:bodyPr>
          <a:lstStyle/>
          <a:p>
            <a:pPr lvl="0" algn="just">
              <a:lnSpc>
                <a:spcPct val="150000"/>
              </a:lnSpc>
              <a:tabLst>
                <a:tab pos="-635" algn="l"/>
              </a:tabLst>
            </a:pPr>
            <a:r>
              <a:rPr lang="ar-EG" sz="3000" dirty="0" smtClean="0">
                <a:latin typeface="Cambria Math"/>
                <a:ea typeface="Times New Roman"/>
                <a:cs typeface="Sakkal Majalla"/>
              </a:rPr>
              <a:t>تعتمد نظرية العمل على </a:t>
            </a:r>
            <a:r>
              <a:rPr lang="ar-EG" sz="3000" dirty="0">
                <a:latin typeface="Cambria Math"/>
                <a:ea typeface="Times New Roman"/>
                <a:cs typeface="Sakkal Majalla"/>
              </a:rPr>
              <a:t>إستخدام خصائص الضوء والتي من أهمها أن الشعاع الضوئي ينتقل في خطوط مستقيمة خلال الهواء وبكثافة منتظمة وأيضا سرعة الضوء تكون لانهائية أو غير </a:t>
            </a:r>
            <a:r>
              <a:rPr lang="ar-EG" sz="3000" dirty="0" smtClean="0">
                <a:latin typeface="Cambria Math"/>
                <a:ea typeface="Times New Roman"/>
                <a:cs typeface="Sakkal Majalla"/>
              </a:rPr>
              <a:t>محدودة  </a:t>
            </a:r>
            <a:r>
              <a:rPr lang="en-US" sz="3000" i="1" dirty="0">
                <a:latin typeface="Cambria Math"/>
                <a:ea typeface="Times New Roman"/>
                <a:cs typeface="Sakkal Majalla"/>
              </a:rPr>
              <a:t>Infinite</a:t>
            </a:r>
            <a:r>
              <a:rPr lang="ar-EG" sz="3000" dirty="0">
                <a:latin typeface="Cambria Math"/>
                <a:ea typeface="Times New Roman"/>
                <a:cs typeface="Sakkal Majalla"/>
              </a:rPr>
              <a:t>. </a:t>
            </a:r>
            <a:r>
              <a:rPr lang="ar-EG" sz="3000" dirty="0" smtClean="0">
                <a:latin typeface="Cambria Math"/>
                <a:ea typeface="Times New Roman"/>
                <a:cs typeface="Sakkal Majalla"/>
              </a:rPr>
              <a:t>و</a:t>
            </a:r>
            <a:r>
              <a:rPr lang="ar-EG" sz="32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عندما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يكون العمود في وضع التوقف فإن الفلاش الضوئي سوف يمكن رؤيته بعد كل لفة للعمود وهذا يرجع إلى أن الأوضاع للفتحات لا تتغير بالنسبة لبعضها البعض كما هو موضح بالجزء</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(b) </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من الشكل ، </a:t>
            </a:r>
            <a:endParaRPr lang="en-US" sz="3000" dirty="0">
              <a:effectLst/>
              <a:latin typeface="Calibri"/>
              <a:ea typeface="Calibri"/>
              <a:cs typeface="Arial"/>
            </a:endParaRPr>
          </a:p>
        </p:txBody>
      </p:sp>
    </p:spTree>
    <p:extLst>
      <p:ext uri="{BB962C8B-B14F-4D97-AF65-F5344CB8AC3E}">
        <p14:creationId xmlns:p14="http://schemas.microsoft.com/office/powerpoint/2010/main" val="31419740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7624" y="260648"/>
            <a:ext cx="7776864" cy="648072"/>
          </a:xfrm>
        </p:spPr>
        <p:txBody>
          <a:bodyPr>
            <a:normAutofit/>
          </a:bodyPr>
          <a:lstStyle/>
          <a:p>
            <a:pPr marL="182880" algn="ct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ميكانيكية العمل لدينامومتير </a:t>
            </a:r>
            <a:r>
              <a:rPr lang="en-US" sz="32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Bevis and Gibson </a:t>
            </a:r>
            <a:r>
              <a:rPr lang="ar-EG" sz="32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الإلتوائي</a:t>
            </a:r>
            <a:endParaRPr lang="ar-EG" sz="28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908720"/>
            <a:ext cx="7632848" cy="5816977"/>
          </a:xfrm>
          <a:prstGeom prst="rect">
            <a:avLst/>
          </a:prstGeom>
        </p:spPr>
        <p:txBody>
          <a:bodyPr wrap="square">
            <a:spAutoFit/>
          </a:bodyPr>
          <a:lstStyle/>
          <a:p>
            <a:pPr lvl="0" algn="just">
              <a:lnSpc>
                <a:spcPct val="150000"/>
              </a:lnSpc>
              <a:tabLst>
                <a:tab pos="-635" algn="l"/>
              </a:tabLst>
            </a:pPr>
            <a:r>
              <a:rPr lang="ar-EG" sz="32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بينما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عندما يتم نقل عزم فإن العمود يحدث به إلتواء وينتج عن ذلك أن فتحة القرص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B </a:t>
            </a:r>
            <a:r>
              <a:rPr lang="ar-EG"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يتغير موضعها بالنسبة </a:t>
            </a:r>
            <a:r>
              <a:rPr lang="ar-EG" sz="3200" dirty="0" smtClean="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للفتحات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(L, A, and E) </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ونتيجة لذلك فإن الضوء لايصل للقطعة العينية كما هو موضح بالجزء </a:t>
            </a:r>
            <a:r>
              <a:rPr lang="en-US" sz="28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(c)</a:t>
            </a:r>
            <a:r>
              <a:rPr lang="ar-EG"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rPr>
              <a:t> من الشكل. </a:t>
            </a:r>
            <a:endParaRPr lang="en-US" sz="3200" dirty="0">
              <a:solidFill>
                <a:prstClr val="black"/>
              </a:solidFill>
              <a:latin typeface="Cambria Math" panose="02040503050406030204" pitchFamily="18" charset="0"/>
              <a:ea typeface="Cambria Math" panose="02040503050406030204" pitchFamily="18" charset="0"/>
              <a:cs typeface="Sakkal Majalla" panose="02000000000000000000" pitchFamily="2" charset="-78"/>
            </a:endParaRPr>
          </a:p>
          <a:p>
            <a:pPr algn="just">
              <a:lnSpc>
                <a:spcPct val="150000"/>
              </a:lnSpc>
              <a:tabLst>
                <a:tab pos="-635" algn="l"/>
              </a:tabLst>
            </a:pPr>
            <a:r>
              <a:rPr lang="ar-EG" sz="3000" dirty="0" smtClean="0">
                <a:latin typeface="Cambria Math"/>
                <a:ea typeface="Times New Roman"/>
                <a:cs typeface="Sakkal Majalla"/>
              </a:rPr>
              <a:t>وإذا </a:t>
            </a:r>
            <a:r>
              <a:rPr lang="ar-EG" sz="3000" dirty="0">
                <a:latin typeface="Cambria Math"/>
                <a:ea typeface="Times New Roman"/>
                <a:cs typeface="Sakkal Majalla"/>
              </a:rPr>
              <a:t>تحركت القطعة العينية دائريا بمقدار يساوي تأخر </a:t>
            </a:r>
            <a:r>
              <a:rPr lang="ar-EG" sz="3000" dirty="0" smtClean="0">
                <a:latin typeface="Cambria Math"/>
                <a:ea typeface="Times New Roman"/>
                <a:cs typeface="Sakkal Majalla"/>
              </a:rPr>
              <a:t>القرص</a:t>
            </a:r>
            <a:r>
              <a:rPr lang="en-US" sz="3000" dirty="0" smtClean="0">
                <a:latin typeface="Cambria Math"/>
                <a:ea typeface="Times New Roman"/>
                <a:cs typeface="Sakkal Majalla"/>
              </a:rPr>
              <a:t>B</a:t>
            </a:r>
            <a:r>
              <a:rPr lang="en-US" sz="3000" dirty="0" smtClean="0">
                <a:latin typeface="Sakkal Majalla"/>
                <a:ea typeface="Times New Roman"/>
                <a:cs typeface="Arial"/>
              </a:rPr>
              <a:t> </a:t>
            </a:r>
            <a:r>
              <a:rPr lang="ar-EG" sz="3000" dirty="0" smtClean="0">
                <a:latin typeface="Sakkal Majalla"/>
                <a:ea typeface="Times New Roman"/>
                <a:cs typeface="Arial"/>
              </a:rPr>
              <a:t> </a:t>
            </a:r>
            <a:r>
              <a:rPr lang="ar-EG" sz="3000" dirty="0" smtClean="0">
                <a:latin typeface="Cambria Math"/>
                <a:ea typeface="Times New Roman"/>
                <a:cs typeface="Sakkal Majalla"/>
              </a:rPr>
              <a:t>فإن </a:t>
            </a:r>
            <a:r>
              <a:rPr lang="ar-EG" sz="3000" dirty="0">
                <a:latin typeface="Cambria Math"/>
                <a:ea typeface="Times New Roman"/>
                <a:cs typeface="Sakkal Majalla"/>
              </a:rPr>
              <a:t>فتحتها سوف تواجه فتحة القرص </a:t>
            </a:r>
            <a:r>
              <a:rPr lang="en-US" sz="3000" dirty="0">
                <a:latin typeface="Cambria Math"/>
                <a:ea typeface="Times New Roman"/>
                <a:cs typeface="Sakkal Majalla"/>
              </a:rPr>
              <a:t>B</a:t>
            </a:r>
            <a:r>
              <a:rPr lang="ar-EG" sz="3000" dirty="0">
                <a:latin typeface="Cambria Math"/>
                <a:ea typeface="Times New Roman"/>
                <a:cs typeface="Sakkal Majalla"/>
              </a:rPr>
              <a:t> كما هو موضح </a:t>
            </a:r>
            <a:r>
              <a:rPr lang="ar-EG" sz="3000" dirty="0" smtClean="0">
                <a:latin typeface="Cambria Math"/>
                <a:ea typeface="Times New Roman"/>
                <a:cs typeface="Sakkal Majalla"/>
              </a:rPr>
              <a:t>بالجزء</a:t>
            </a:r>
            <a:r>
              <a:rPr lang="en-US" sz="3000" dirty="0" smtClean="0">
                <a:latin typeface="Cambria Math"/>
                <a:ea typeface="Times New Roman"/>
                <a:cs typeface="Sakkal Majalla"/>
              </a:rPr>
              <a:t>(d</a:t>
            </a:r>
            <a:r>
              <a:rPr lang="en-US" sz="3000" dirty="0">
                <a:latin typeface="Cambria Math"/>
                <a:ea typeface="Times New Roman"/>
                <a:cs typeface="Sakkal Majalla"/>
              </a:rPr>
              <a:t>)</a:t>
            </a:r>
            <a:r>
              <a:rPr lang="en-US" sz="3000" dirty="0">
                <a:latin typeface="Sakkal Majalla"/>
                <a:ea typeface="Times New Roman"/>
                <a:cs typeface="Arial"/>
              </a:rPr>
              <a:t> </a:t>
            </a:r>
            <a:r>
              <a:rPr lang="ar-EG" sz="3000" dirty="0" smtClean="0">
                <a:latin typeface="Sakkal Majalla"/>
                <a:ea typeface="Times New Roman"/>
                <a:cs typeface="Arial"/>
              </a:rPr>
              <a:t> </a:t>
            </a:r>
            <a:r>
              <a:rPr lang="ar-EG" sz="3000" dirty="0" smtClean="0">
                <a:latin typeface="Cambria Math"/>
                <a:ea typeface="Times New Roman"/>
                <a:cs typeface="Sakkal Majalla"/>
              </a:rPr>
              <a:t>من </a:t>
            </a:r>
            <a:r>
              <a:rPr lang="ar-EG" sz="3000" dirty="0">
                <a:latin typeface="Cambria Math"/>
                <a:ea typeface="Times New Roman"/>
                <a:cs typeface="Sakkal Majalla"/>
              </a:rPr>
              <a:t>الشكل وينتج عن ذلك أن القطعة العينية سوف تستقبل الضوء ويتم التحكم في حركة </a:t>
            </a:r>
            <a:r>
              <a:rPr lang="ar-EG" sz="3000" dirty="0">
                <a:latin typeface="Cambria Math"/>
                <a:ea typeface="Calibri"/>
                <a:cs typeface="Sakkal Majalla"/>
              </a:rPr>
              <a:t>القطعة العينية باستخدام ميكروميتر مغزلي.   </a:t>
            </a:r>
            <a:endParaRPr lang="en-US" sz="3000" dirty="0">
              <a:effectLst/>
              <a:latin typeface="Calibri"/>
              <a:ea typeface="Calibri"/>
              <a:cs typeface="Arial"/>
            </a:endParaRPr>
          </a:p>
        </p:txBody>
      </p:sp>
    </p:spTree>
    <p:extLst>
      <p:ext uri="{BB962C8B-B14F-4D97-AF65-F5344CB8AC3E}">
        <p14:creationId xmlns:p14="http://schemas.microsoft.com/office/powerpoint/2010/main" val="4268559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3872" y="692696"/>
            <a:ext cx="7124328" cy="648072"/>
          </a:xfrm>
        </p:spPr>
        <p:txBody>
          <a:bodyPr>
            <a:noAutofit/>
          </a:bodyPr>
          <a:lstStyle/>
          <a:p>
            <a:pPr marL="182880" algn="ctr"/>
            <a:r>
              <a:rPr lang="ar-EG" sz="40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الفرق بين الفرامل والقوابض</a:t>
            </a:r>
            <a:endParaRPr lang="ar-EG" sz="40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1484784"/>
            <a:ext cx="7560840" cy="4371966"/>
          </a:xfrm>
          <a:prstGeom prst="rect">
            <a:avLst/>
          </a:prstGeom>
        </p:spPr>
        <p:txBody>
          <a:bodyPr wrap="square">
            <a:spAutoFit/>
          </a:bodyPr>
          <a:lstStyle/>
          <a:p>
            <a:pPr marL="431800" algn="just">
              <a:lnSpc>
                <a:spcPct val="130000"/>
              </a:lnSpc>
            </a:pPr>
            <a:r>
              <a:rPr lang="ar-EG" sz="3600" dirty="0">
                <a:latin typeface="Calibri"/>
                <a:ea typeface="Calibri"/>
                <a:cs typeface="Sakkal Majalla"/>
              </a:rPr>
              <a:t>يوجد تشابه بين الأجزاء ونظرية العمل لكلا من الفرامل والقوابض إلا أن الإختلاف الرئيسي يرجع إلى الوظيفة التي يؤديها كلا منهما حيث أن القوابض تستخدم للمحافظة على أن يظل العضو القائد والعضو المنقاد يتحركا معا أما الفرملة فتستخدم لعمل توقف للعضو المتحرك أو التحكم في سرعته.</a:t>
            </a:r>
            <a:endParaRPr lang="en-US" sz="2400" dirty="0">
              <a:effectLst/>
              <a:latin typeface="Calibri"/>
              <a:ea typeface="Calibri"/>
              <a:cs typeface="Arial"/>
            </a:endParaRPr>
          </a:p>
        </p:txBody>
      </p:sp>
    </p:spTree>
    <p:extLst>
      <p:ext uri="{BB962C8B-B14F-4D97-AF65-F5344CB8AC3E}">
        <p14:creationId xmlns:p14="http://schemas.microsoft.com/office/powerpoint/2010/main" val="11652084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smtClean="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الخصائص الهندسية لمواد البطانة للفرامل</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115616" y="1031591"/>
            <a:ext cx="7560840" cy="5133713"/>
          </a:xfrm>
          <a:prstGeom prst="rect">
            <a:avLst/>
          </a:prstGeom>
        </p:spPr>
        <p:txBody>
          <a:bodyPr wrap="square">
            <a:spAutoFit/>
          </a:bodyPr>
          <a:lstStyle/>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أن يكون معامل الإحتكاك لها قيمته عالية ويظل ثابتا مع التغير في درجات الحرارة.</a:t>
            </a:r>
            <a:endParaRPr lang="en-US" sz="2400" dirty="0">
              <a:latin typeface="Calibri"/>
              <a:ea typeface="Calibri"/>
              <a:cs typeface="Arial"/>
            </a:endParaRPr>
          </a:p>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معدل التآكل لها يكون منخفضا.</a:t>
            </a:r>
            <a:endParaRPr lang="en-US" sz="2400" dirty="0">
              <a:latin typeface="Calibri"/>
              <a:ea typeface="Calibri"/>
              <a:cs typeface="Arial"/>
            </a:endParaRPr>
          </a:p>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مقاومتها للحرارة تكون عالية.</a:t>
            </a:r>
            <a:endParaRPr lang="en-US" sz="2400" dirty="0">
              <a:latin typeface="Calibri"/>
              <a:ea typeface="Calibri"/>
              <a:cs typeface="Arial"/>
            </a:endParaRPr>
          </a:p>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تكون ذات قدرة عالية على تسريب الحرارة.</a:t>
            </a:r>
            <a:endParaRPr lang="en-US" sz="2400" dirty="0">
              <a:latin typeface="Calibri"/>
              <a:ea typeface="Calibri"/>
              <a:cs typeface="Arial"/>
            </a:endParaRPr>
          </a:p>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تكون ذات مقاومة ميكانيكية عالية.</a:t>
            </a:r>
            <a:endParaRPr lang="en-US" sz="2400" dirty="0">
              <a:latin typeface="Calibri"/>
              <a:ea typeface="Calibri"/>
              <a:cs typeface="Arial"/>
            </a:endParaRPr>
          </a:p>
          <a:p>
            <a:pPr marL="725488" lvl="0" indent="-363538" algn="just">
              <a:lnSpc>
                <a:spcPct val="130000"/>
              </a:lnSpc>
              <a:buSzPct val="80000"/>
              <a:buFont typeface="Wingdings" panose="05000000000000000000" pitchFamily="2" charset="2"/>
              <a:buChar char="§"/>
            </a:pPr>
            <a:r>
              <a:rPr lang="ar-EG" sz="3600" dirty="0">
                <a:latin typeface="Calibri"/>
                <a:ea typeface="Calibri"/>
                <a:cs typeface="Sakkal Majalla"/>
              </a:rPr>
              <a:t>لاتتأثر بالرطوبة ولا بالمواد التشحيمية.</a:t>
            </a:r>
            <a:endParaRPr lang="en-US" sz="2400" dirty="0">
              <a:effectLst/>
              <a:latin typeface="Calibri"/>
              <a:ea typeface="Calibri"/>
              <a:cs typeface="Arial"/>
            </a:endParaRPr>
          </a:p>
        </p:txBody>
      </p:sp>
    </p:spTree>
    <p:extLst>
      <p:ext uri="{BB962C8B-B14F-4D97-AF65-F5344CB8AC3E}">
        <p14:creationId xmlns:p14="http://schemas.microsoft.com/office/powerpoint/2010/main" val="2481365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تصنيفات الفرامل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980728"/>
            <a:ext cx="7560840" cy="5693866"/>
          </a:xfrm>
          <a:prstGeom prst="rect">
            <a:avLst/>
          </a:prstGeom>
        </p:spPr>
        <p:txBody>
          <a:bodyPr wrap="square">
            <a:spAutoFit/>
          </a:bodyPr>
          <a:lstStyle/>
          <a:p>
            <a:pPr marL="431800" algn="just">
              <a:lnSpc>
                <a:spcPct val="130000"/>
              </a:lnSpc>
            </a:pPr>
            <a:r>
              <a:rPr lang="ar-EG" sz="2800" dirty="0">
                <a:latin typeface="Cambria Math"/>
                <a:ea typeface="Calibri"/>
                <a:cs typeface="Sakkal Majalla"/>
              </a:rPr>
              <a:t>تصنف الفرامل تبعا لطريقة نقل الطاقة بواسطة عناصر الفرملة إلى الأنواع التالية:</a:t>
            </a:r>
            <a:endParaRPr lang="en-US" dirty="0">
              <a:latin typeface="Calibri"/>
              <a:ea typeface="Calibri"/>
              <a:cs typeface="Arial"/>
            </a:endParaRPr>
          </a:p>
          <a:p>
            <a:pPr marL="342900" lvl="0" indent="-342900" algn="just">
              <a:lnSpc>
                <a:spcPct val="130000"/>
              </a:lnSpc>
              <a:buSzPts val="1800"/>
              <a:buFont typeface="+mj-lt"/>
              <a:buAutoNum type="arabicPeriod"/>
            </a:pPr>
            <a:r>
              <a:rPr lang="ar-EG" sz="2800" b="1" dirty="0">
                <a:latin typeface="Calibri"/>
                <a:ea typeface="Calibri"/>
                <a:cs typeface="Sakkal Majalla"/>
              </a:rPr>
              <a:t>الفرامل الهيدروليكية </a:t>
            </a:r>
            <a:r>
              <a:rPr lang="en-US" sz="2400" b="1" dirty="0">
                <a:latin typeface="Cambria Math"/>
                <a:ea typeface="Calibri"/>
                <a:cs typeface="Sakkal Majalla"/>
              </a:rPr>
              <a:t>:Hydraulic brakes</a:t>
            </a:r>
            <a:r>
              <a:rPr lang="en-US" sz="2400" dirty="0">
                <a:latin typeface="Sakkal Majalla"/>
                <a:ea typeface="Calibri"/>
                <a:cs typeface="Arial"/>
              </a:rPr>
              <a:t> </a:t>
            </a:r>
            <a:r>
              <a:rPr lang="ar-EG" sz="2400" dirty="0" smtClean="0">
                <a:latin typeface="Sakkal Majalla"/>
                <a:ea typeface="Calibri"/>
                <a:cs typeface="Arial"/>
              </a:rPr>
              <a:t> </a:t>
            </a:r>
            <a:r>
              <a:rPr lang="ar-EG" sz="2800" dirty="0" smtClean="0">
                <a:latin typeface="Calibri"/>
                <a:ea typeface="Calibri"/>
                <a:cs typeface="Sakkal Majalla"/>
              </a:rPr>
              <a:t>هي </a:t>
            </a:r>
            <a:r>
              <a:rPr lang="ar-EG" sz="2800" dirty="0">
                <a:latin typeface="Calibri"/>
                <a:ea typeface="Calibri"/>
                <a:cs typeface="Sakkal Majalla"/>
              </a:rPr>
              <a:t>من أنواع الفرامل التي تستخدم مع بعض المعدات مثل: المضخات - الأنظمة الهيدروديناميكية - مقلبات الموائع.</a:t>
            </a:r>
            <a:endParaRPr lang="en-US" dirty="0">
              <a:latin typeface="Calibri"/>
              <a:ea typeface="Calibri"/>
              <a:cs typeface="Arial"/>
            </a:endParaRPr>
          </a:p>
          <a:p>
            <a:pPr marL="342900" lvl="0" indent="-342900" algn="just">
              <a:lnSpc>
                <a:spcPct val="130000"/>
              </a:lnSpc>
              <a:buSzPts val="1800"/>
              <a:buFont typeface="+mj-lt"/>
              <a:buAutoNum type="arabicPeriod"/>
            </a:pPr>
            <a:r>
              <a:rPr lang="ar-EG" sz="2800" b="1" dirty="0">
                <a:latin typeface="Calibri"/>
                <a:ea typeface="Calibri"/>
                <a:cs typeface="Sakkal Majalla"/>
              </a:rPr>
              <a:t>الفرامل الكهربية </a:t>
            </a:r>
            <a:r>
              <a:rPr lang="en-US" sz="2400" b="1" dirty="0">
                <a:latin typeface="Cambria Math"/>
                <a:ea typeface="Calibri"/>
                <a:cs typeface="Sakkal Majalla"/>
              </a:rPr>
              <a:t>:Electric brakes</a:t>
            </a:r>
            <a:r>
              <a:rPr lang="en-US" sz="2800" b="1" dirty="0">
                <a:latin typeface="Sakkal Majalla"/>
                <a:ea typeface="Calibri"/>
                <a:cs typeface="Arial"/>
              </a:rPr>
              <a:t> </a:t>
            </a:r>
            <a:r>
              <a:rPr lang="ar-EG" sz="2800" b="1" dirty="0" smtClean="0">
                <a:latin typeface="Sakkal Majalla"/>
                <a:ea typeface="Calibri"/>
                <a:cs typeface="Arial"/>
              </a:rPr>
              <a:t> </a:t>
            </a:r>
            <a:r>
              <a:rPr lang="ar-EG" sz="2800" dirty="0" smtClean="0">
                <a:latin typeface="Calibri"/>
                <a:ea typeface="Calibri"/>
                <a:cs typeface="Sakkal Majalla"/>
              </a:rPr>
              <a:t>هذا </a:t>
            </a:r>
            <a:r>
              <a:rPr lang="ar-EG" sz="2800" dirty="0">
                <a:latin typeface="Calibri"/>
                <a:ea typeface="Calibri"/>
                <a:cs typeface="Sakkal Majalla"/>
              </a:rPr>
              <a:t>النوع من الفرامل يستخدم مع بعض المعدات مثل المولدات الكهربية وتكون من النوع </a:t>
            </a:r>
            <a:r>
              <a:rPr lang="en-US" sz="2400" i="1" dirty="0">
                <a:latin typeface="Cambria Math"/>
                <a:ea typeface="Calibri"/>
                <a:cs typeface="Sakkal Majalla"/>
              </a:rPr>
              <a:t>Eddy current brakes</a:t>
            </a:r>
            <a:r>
              <a:rPr lang="ar-EG" sz="2800" dirty="0">
                <a:latin typeface="Calibri"/>
                <a:ea typeface="Calibri"/>
                <a:cs typeface="Sakkal Majalla"/>
              </a:rPr>
              <a:t>.</a:t>
            </a:r>
            <a:endParaRPr lang="en-US" dirty="0">
              <a:latin typeface="Calibri"/>
              <a:ea typeface="Calibri"/>
              <a:cs typeface="Arial"/>
            </a:endParaRPr>
          </a:p>
          <a:p>
            <a:pPr marL="342900" lvl="0" indent="-342900">
              <a:lnSpc>
                <a:spcPct val="130000"/>
              </a:lnSpc>
              <a:buSzPts val="1800"/>
              <a:buFont typeface="+mj-lt"/>
              <a:buAutoNum type="arabicPeriod"/>
            </a:pPr>
            <a:r>
              <a:rPr lang="ar-EG" sz="2800" b="1" dirty="0" smtClean="0">
                <a:latin typeface="Calibri"/>
                <a:ea typeface="Calibri"/>
                <a:cs typeface="Sakkal Majalla"/>
              </a:rPr>
              <a:t>الفرامل </a:t>
            </a:r>
            <a:r>
              <a:rPr lang="ar-EG" sz="2800" b="1" dirty="0">
                <a:latin typeface="Calibri"/>
                <a:ea typeface="Calibri"/>
                <a:cs typeface="Sakkal Majalla"/>
              </a:rPr>
              <a:t>الميكانيكية </a:t>
            </a:r>
            <a:r>
              <a:rPr lang="en-US" sz="2400" b="1" dirty="0">
                <a:latin typeface="Cambria Math"/>
                <a:ea typeface="Calibri"/>
                <a:cs typeface="Sakkal Majalla"/>
              </a:rPr>
              <a:t>:Mechanical brakes</a:t>
            </a:r>
            <a:r>
              <a:rPr lang="en-US" sz="2800" b="1" dirty="0">
                <a:latin typeface="Sakkal Majalla"/>
                <a:ea typeface="Calibri"/>
                <a:cs typeface="Arial"/>
              </a:rPr>
              <a:t> </a:t>
            </a:r>
            <a:r>
              <a:rPr lang="ar-EG" sz="2800" b="1" dirty="0" smtClean="0">
                <a:latin typeface="Sakkal Majalla"/>
                <a:ea typeface="Calibri"/>
                <a:cs typeface="Arial"/>
              </a:rPr>
              <a:t> </a:t>
            </a:r>
            <a:r>
              <a:rPr lang="ar-EG" sz="2800" dirty="0" smtClean="0">
                <a:latin typeface="Calibri"/>
                <a:ea typeface="Calibri"/>
                <a:cs typeface="Sakkal Majalla"/>
              </a:rPr>
              <a:t>هذا </a:t>
            </a:r>
            <a:r>
              <a:rPr lang="ar-EG" sz="2800" dirty="0">
                <a:latin typeface="Calibri"/>
                <a:ea typeface="Calibri"/>
                <a:cs typeface="Sakkal Majalla"/>
              </a:rPr>
              <a:t>النوع من الفرامل يقسم تبعا لإتجاه  الحركة للقوة إلى مجموعتين هما:</a:t>
            </a:r>
            <a:endParaRPr lang="en-US" dirty="0">
              <a:effectLst/>
              <a:latin typeface="Calibri"/>
              <a:ea typeface="Calibri"/>
              <a:cs typeface="Arial"/>
            </a:endParaRPr>
          </a:p>
        </p:txBody>
      </p:sp>
    </p:spTree>
    <p:extLst>
      <p:ext uri="{BB962C8B-B14F-4D97-AF65-F5344CB8AC3E}">
        <p14:creationId xmlns:p14="http://schemas.microsoft.com/office/powerpoint/2010/main" val="4072530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9632" y="260648"/>
            <a:ext cx="7124328" cy="648072"/>
          </a:xfrm>
        </p:spPr>
        <p:txBody>
          <a:bodyPr>
            <a:normAutofit/>
          </a:bodyPr>
          <a:lstStyle/>
          <a:p>
            <a:pPr marL="182880" algn="ctr"/>
            <a:r>
              <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تصنيفات الفرامل </a:t>
            </a:r>
            <a:endParaRPr lang="ar-EG" sz="3600" b="1" dirty="0">
              <a:solidFill>
                <a:schemeClr val="tx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 name="Rectangle 2"/>
          <p:cNvSpPr/>
          <p:nvPr/>
        </p:nvSpPr>
        <p:spPr>
          <a:xfrm>
            <a:off x="1331640" y="980728"/>
            <a:ext cx="7560840" cy="5447645"/>
          </a:xfrm>
          <a:prstGeom prst="rect">
            <a:avLst/>
          </a:prstGeom>
        </p:spPr>
        <p:txBody>
          <a:bodyPr wrap="square">
            <a:spAutoFit/>
          </a:bodyPr>
          <a:lstStyle/>
          <a:p>
            <a:pPr marL="342900" lvl="0" indent="-342900" algn="just">
              <a:lnSpc>
                <a:spcPct val="150000"/>
              </a:lnSpc>
              <a:buFont typeface="Wingdings"/>
              <a:buChar char=""/>
            </a:pPr>
            <a:r>
              <a:rPr lang="ar-EG" sz="3600" b="1" dirty="0">
                <a:latin typeface="Calibri"/>
                <a:ea typeface="Calibri"/>
                <a:cs typeface="Sakkal Majalla"/>
              </a:rPr>
              <a:t>الفرامل الشعاعية </a:t>
            </a:r>
            <a:r>
              <a:rPr lang="en-US" sz="3200" b="1" dirty="0">
                <a:latin typeface="Cambria Math"/>
                <a:ea typeface="Calibri"/>
                <a:cs typeface="Sakkal Majalla"/>
              </a:rPr>
              <a:t>:Radial brakes</a:t>
            </a:r>
            <a:r>
              <a:rPr lang="en-US" sz="3200" b="1" dirty="0">
                <a:latin typeface="Sakkal Majalla"/>
                <a:ea typeface="Calibri"/>
                <a:cs typeface="Arial"/>
              </a:rPr>
              <a:t> </a:t>
            </a:r>
            <a:r>
              <a:rPr lang="ar-EG" sz="3200" b="1" dirty="0" smtClean="0">
                <a:latin typeface="Sakkal Majalla"/>
                <a:ea typeface="Calibri"/>
                <a:cs typeface="Arial"/>
              </a:rPr>
              <a:t> </a:t>
            </a:r>
            <a:r>
              <a:rPr lang="ar-EG" sz="3200" dirty="0" smtClean="0">
                <a:latin typeface="Calibri"/>
                <a:ea typeface="Calibri"/>
                <a:cs typeface="Sakkal Majalla"/>
              </a:rPr>
              <a:t>في </a:t>
            </a:r>
            <a:r>
              <a:rPr lang="ar-EG" sz="3200" dirty="0">
                <a:latin typeface="Calibri"/>
                <a:ea typeface="Calibri"/>
                <a:cs typeface="Sakkal Majalla"/>
              </a:rPr>
              <a:t>هذا النوع من الفرامل تكون القوة المؤثرة على درفيل الفرملة إتجاهها شعاعي أو قطبي  ويقسم هذا النوع إلى فرامل </a:t>
            </a:r>
            <a:r>
              <a:rPr lang="ar-EG" sz="3200" dirty="0" smtClean="0">
                <a:latin typeface="Calibri"/>
                <a:ea typeface="Calibri"/>
                <a:cs typeface="Sakkal Majalla"/>
              </a:rPr>
              <a:t>خارجية  </a:t>
            </a:r>
            <a:r>
              <a:rPr lang="en-US" sz="3200" i="1" dirty="0">
                <a:latin typeface="Cambria Math"/>
                <a:ea typeface="Calibri"/>
                <a:cs typeface="Sakkal Majalla"/>
              </a:rPr>
              <a:t>External Brakes</a:t>
            </a:r>
            <a:r>
              <a:rPr lang="ar-EG" sz="3200" dirty="0">
                <a:latin typeface="Calibri"/>
                <a:ea typeface="Calibri"/>
                <a:cs typeface="Sakkal Majalla"/>
              </a:rPr>
              <a:t> وفرامل داخلية  </a:t>
            </a:r>
            <a:r>
              <a:rPr lang="en-US" sz="3200" i="1" dirty="0">
                <a:latin typeface="Cambria Math"/>
                <a:ea typeface="Calibri"/>
                <a:cs typeface="Sakkal Majalla"/>
              </a:rPr>
              <a:t>Internal Brakes</a:t>
            </a:r>
            <a:r>
              <a:rPr lang="ar-EG" sz="3200" dirty="0">
                <a:latin typeface="Calibri"/>
                <a:ea typeface="Calibri"/>
                <a:cs typeface="Sakkal Majalla"/>
              </a:rPr>
              <a:t> كما يمكن تقسيمها تبعا لشكل عنصر الإحتكاك إلى كلا من: النوع ذو </a:t>
            </a:r>
            <a:r>
              <a:rPr lang="ar-EG" sz="3200" dirty="0" smtClean="0">
                <a:latin typeface="Calibri"/>
                <a:ea typeface="Calibri"/>
                <a:cs typeface="Sakkal Majalla"/>
              </a:rPr>
              <a:t>الكتلة  </a:t>
            </a:r>
            <a:r>
              <a:rPr lang="en-US" sz="3200" i="1" dirty="0">
                <a:latin typeface="Cambria Math"/>
                <a:ea typeface="Calibri"/>
                <a:cs typeface="Sakkal Majalla"/>
              </a:rPr>
              <a:t>Block Brakes</a:t>
            </a:r>
            <a:r>
              <a:rPr lang="ar-EG" sz="3200" dirty="0">
                <a:latin typeface="Calibri"/>
                <a:ea typeface="Calibri"/>
                <a:cs typeface="Sakkal Majalla"/>
              </a:rPr>
              <a:t> - النوع ذو الحذاء </a:t>
            </a:r>
            <a:r>
              <a:rPr lang="ar-EG" sz="3200" dirty="0" smtClean="0">
                <a:latin typeface="Calibri"/>
                <a:ea typeface="Calibri"/>
                <a:cs typeface="Sakkal Majalla"/>
              </a:rPr>
              <a:t> </a:t>
            </a:r>
            <a:r>
              <a:rPr lang="en-US" sz="3200" i="1" dirty="0" smtClean="0">
                <a:latin typeface="Cambria Math"/>
                <a:ea typeface="Calibri"/>
                <a:cs typeface="Sakkal Majalla"/>
              </a:rPr>
              <a:t>Shoe </a:t>
            </a:r>
            <a:r>
              <a:rPr lang="en-US" sz="3200" i="1" dirty="0">
                <a:latin typeface="Cambria Math"/>
                <a:ea typeface="Calibri"/>
                <a:cs typeface="Sakkal Majalla"/>
              </a:rPr>
              <a:t>Brakes</a:t>
            </a:r>
            <a:r>
              <a:rPr lang="ar-EG" sz="3200" dirty="0">
                <a:latin typeface="Calibri"/>
                <a:ea typeface="Calibri"/>
                <a:cs typeface="Sakkal Majalla"/>
              </a:rPr>
              <a:t> - النوع ذو </a:t>
            </a:r>
            <a:r>
              <a:rPr lang="ar-EG" sz="3200" dirty="0" smtClean="0">
                <a:latin typeface="Calibri"/>
                <a:ea typeface="Calibri"/>
                <a:cs typeface="Sakkal Majalla"/>
              </a:rPr>
              <a:t>الرابطة  </a:t>
            </a:r>
            <a:r>
              <a:rPr lang="en-US" sz="3200" i="1" dirty="0">
                <a:latin typeface="Cambria Math"/>
                <a:ea typeface="Calibri"/>
                <a:cs typeface="Sakkal Majalla"/>
              </a:rPr>
              <a:t>Band Brakes</a:t>
            </a:r>
            <a:r>
              <a:rPr lang="ar-EG" sz="3600" dirty="0" smtClean="0">
                <a:latin typeface="Calibri"/>
                <a:ea typeface="Calibri"/>
                <a:cs typeface="Sakkal Majalla"/>
              </a:rPr>
              <a:t>.</a:t>
            </a:r>
            <a:endParaRPr lang="en-US" sz="2400" dirty="0">
              <a:latin typeface="Calibri"/>
              <a:ea typeface="Calibri"/>
              <a:cs typeface="Arial"/>
            </a:endParaRPr>
          </a:p>
        </p:txBody>
      </p:sp>
    </p:spTree>
    <p:extLst>
      <p:ext uri="{BB962C8B-B14F-4D97-AF65-F5344CB8AC3E}">
        <p14:creationId xmlns:p14="http://schemas.microsoft.com/office/powerpoint/2010/main" val="3697378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20198</TotalTime>
  <Words>4120</Words>
  <Application>Microsoft Office PowerPoint</Application>
  <PresentationFormat>On-screen Show (4:3)</PresentationFormat>
  <Paragraphs>252</Paragraphs>
  <Slides>54</Slides>
  <Notes>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Solstice</vt:lpstr>
      <vt:lpstr>المحاضـــــــــــــــــــــــــــرة العاشرة</vt:lpstr>
      <vt:lpstr>تعريف الفرملة</vt:lpstr>
      <vt:lpstr>نظرية العمل للفرملة</vt:lpstr>
      <vt:lpstr>نظرية العمل للفرملة</vt:lpstr>
      <vt:lpstr>العوامل التي تؤثر على السعة للفرامل</vt:lpstr>
      <vt:lpstr>الفرق بين الفرامل والقوابض</vt:lpstr>
      <vt:lpstr>الخصائص الهندسية لمواد البطانة للفرامل</vt:lpstr>
      <vt:lpstr>تصنيفات الفرامل </vt:lpstr>
      <vt:lpstr>تصنيفات الفرامل </vt:lpstr>
      <vt:lpstr>تصنيفات الفرامل </vt:lpstr>
      <vt:lpstr>الفرملة مفردة الكتلة أو الفرملة ذات الحذاء  </vt:lpstr>
      <vt:lpstr>الفرملة مفردة الكتلة أو الفرملة ذات الحذاء  </vt:lpstr>
      <vt:lpstr>حالات خط عمل قوة الفرملة المماسية بالنسبة لمحور الإرتكاز الحالة الأولي: عندما يمر خط عمل القوة بنقطة محور الإرتكاز</vt:lpstr>
      <vt:lpstr>حالات خط عمل قوة الفرملة المماسية بالنسبة لمحور الإرتكاز الحالة الثانية: عندما يمر خط عمل القوة بنقطة تقع أسفل نقطة محور الإرتكاز</vt:lpstr>
      <vt:lpstr>حالات خط عمل قوة الفرملة المماسية بالنسبة لمحور الإرتكاز الحالة الثانية: عندما يمر خط عمل القوة بنقطة تقع أسفل نقطة محور الإرتكاز</vt:lpstr>
      <vt:lpstr>حالات خط عمل قوة الفرملة المماسية بالنسبة لمحور الإرتكاز الحالة الثالثة: عندما يمر خط عمل القوة بنقطة تقع أعلى نقطة محور الإرتكاز</vt:lpstr>
      <vt:lpstr>حالات خط عمل قوة الفرملة المماسية بالنسبة لمحور الإرتكاز الحالة الثالثة: عندما يمر خط عمل القوة بنقطة تقع أعلى نقطة محور الإرتكاز</vt:lpstr>
      <vt:lpstr>ملاحظات على الحالات السابقة</vt:lpstr>
      <vt:lpstr>ملاحظات على الحالات السابقة</vt:lpstr>
      <vt:lpstr>تمرين محلول (1)</vt:lpstr>
      <vt:lpstr>الحــــــــــــــــــــــــــــل</vt:lpstr>
      <vt:lpstr>تابع الحــــــــــــــــــــــــــــل</vt:lpstr>
      <vt:lpstr>تابع الحــــــــــــــــــــــــــــل</vt:lpstr>
      <vt:lpstr>فرملة التمدد الداخلي</vt:lpstr>
      <vt:lpstr>فرملة التمدد الداخلي</vt:lpstr>
      <vt:lpstr>القوى المؤثرة على الفرملة ذات التمدد الداخلي</vt:lpstr>
      <vt:lpstr>القوى المؤثرة على الفرملة ذات التمدد الداخلي</vt:lpstr>
      <vt:lpstr>القوى المؤثرة على الفرملة ذات التمدد الداخلي</vt:lpstr>
      <vt:lpstr>القوى المؤثرة على الفرملة ذات التمدد الداخلي</vt:lpstr>
      <vt:lpstr>القوى المؤثرة على الفرملة ذات التمدد الداخلي</vt:lpstr>
      <vt:lpstr>القوى المؤثرة على الفرملة ذات التمدد الداخلي</vt:lpstr>
      <vt:lpstr>فرملة المركبات </vt:lpstr>
      <vt:lpstr>تقدير التباطئ عندما يتم التأثير بالفرملة على العجل الخلفي</vt:lpstr>
      <vt:lpstr>تقدير التباطئ عندما يتم التأثير بالفرملة على العجل الخلفي</vt:lpstr>
      <vt:lpstr>تقدير التباطئ عندما يتم التأثير بالفرملة على العجل الخلفي</vt:lpstr>
      <vt:lpstr>تقدير التباطئ عندما يتم التأثير بالفرملة على العجل الأمامي</vt:lpstr>
      <vt:lpstr>تقدير التباطئ عندما يتم التأثير بالفرملة على العجل الأمامي</vt:lpstr>
      <vt:lpstr>تقدير التباطئ عندما يتم التأثير بالفرملة على العجل الأمامي</vt:lpstr>
      <vt:lpstr>تقدير التباطئ عندما يتم التأثير بالفرملة على العجل الأمامي والخلفي</vt:lpstr>
      <vt:lpstr>تقدير التباطئ عندما يتم التأثير بالفرملة على العجل الأمامي والخلفي</vt:lpstr>
      <vt:lpstr>تقدير التباطئ عندما يتم التأثير بالفرملة على العجل الأمامي والخلفي</vt:lpstr>
      <vt:lpstr>تمرين محلول (2)</vt:lpstr>
      <vt:lpstr>الحــــــــــــــــل</vt:lpstr>
      <vt:lpstr>تابع الحــــــــــــــــل</vt:lpstr>
      <vt:lpstr>تابع الحــــــــــــــــل</vt:lpstr>
      <vt:lpstr>تعريف وتصنيف الدينامومترات</vt:lpstr>
      <vt:lpstr>تعريف وتصنيف الدينامومترات</vt:lpstr>
      <vt:lpstr>الدينامومتر الفرملي ذو الحبل </vt:lpstr>
      <vt:lpstr>ميكانيكية التشغيل للدينامومتر الفرملي ذو الحبل </vt:lpstr>
      <vt:lpstr>دينامومتير Bevis and Gibson الإلتوائي ذو الفلاش الضوئي</vt:lpstr>
      <vt:lpstr>دينامومتير Bevis and Gibson الإلتوائي ذو الفلاش الضوئي</vt:lpstr>
      <vt:lpstr>دينامومتير Bevis and Gibson الإلتوائي ذو الفلاش الضوئي</vt:lpstr>
      <vt:lpstr>ميكانيكية العمل لدينامومتير Bevis and Gibson الإلتوائي</vt:lpstr>
      <vt:lpstr>ميكانيكية العمل لدينامومتير Bevis and Gibson الإلتوائي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الاحتكاك FIRECTION</dc:title>
  <dc:creator>tasneem</dc:creator>
  <cp:lastModifiedBy>MAKKA</cp:lastModifiedBy>
  <cp:revision>472</cp:revision>
  <cp:lastPrinted>2019-07-07T03:01:33Z</cp:lastPrinted>
  <dcterms:created xsi:type="dcterms:W3CDTF">2018-11-14T20:09:54Z</dcterms:created>
  <dcterms:modified xsi:type="dcterms:W3CDTF">2020-08-21T17:18:10Z</dcterms:modified>
</cp:coreProperties>
</file>